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79" r:id="rId7"/>
    <p:sldId id="280" r:id="rId8"/>
    <p:sldId id="262" r:id="rId9"/>
    <p:sldId id="269" r:id="rId10"/>
    <p:sldId id="270" r:id="rId11"/>
    <p:sldId id="271" r:id="rId12"/>
    <p:sldId id="272" r:id="rId13"/>
    <p:sldId id="273" r:id="rId14"/>
    <p:sldId id="281" r:id="rId15"/>
    <p:sldId id="274" r:id="rId16"/>
    <p:sldId id="275" r:id="rId17"/>
    <p:sldId id="276" r:id="rId18"/>
    <p:sldId id="284" r:id="rId19"/>
    <p:sldId id="264" r:id="rId20"/>
    <p:sldId id="282" r:id="rId21"/>
    <p:sldId id="278" r:id="rId22"/>
    <p:sldId id="283" r:id="rId23"/>
    <p:sldId id="263" r:id="rId24"/>
    <p:sldId id="285" r:id="rId25"/>
    <p:sldId id="28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63988-3A2E-4B97-8152-4E7375644435}" type="datetimeFigureOut">
              <a:rPr lang="en-GB" smtClean="0"/>
              <a:pPr/>
              <a:t>16/02/2013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38435-6AD7-4A8D-B831-6479D1F764A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72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38435-6AD7-4A8D-B831-6479D1F764AE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38435-6AD7-4A8D-B831-6479D1F764AE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472E9A8-37F5-4B0B-9055-E72F501693A9}" type="datetimeFigureOut">
              <a:rPr lang="en-US" smtClean="0"/>
              <a:pPr/>
              <a:t>2/16/2013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6EFA7C6-D87F-425E-905A-720CAAC65E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9A8-37F5-4B0B-9055-E72F501693A9}" type="datetimeFigureOut">
              <a:rPr lang="en-US" smtClean="0"/>
              <a:pPr/>
              <a:t>2/16/2013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A7C6-D87F-425E-905A-720CAAC65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9A8-37F5-4B0B-9055-E72F501693A9}" type="datetimeFigureOut">
              <a:rPr lang="en-US" smtClean="0"/>
              <a:pPr/>
              <a:t>2/16/2013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A7C6-D87F-425E-905A-720CAAC65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9A8-37F5-4B0B-9055-E72F501693A9}" type="datetimeFigureOut">
              <a:rPr lang="en-US" smtClean="0"/>
              <a:pPr/>
              <a:t>2/16/2013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A7C6-D87F-425E-905A-720CAAC65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9A8-37F5-4B0B-9055-E72F501693A9}" type="datetimeFigureOut">
              <a:rPr lang="en-US" smtClean="0"/>
              <a:pPr/>
              <a:t>2/16/2013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A7C6-D87F-425E-905A-720CAAC65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9A8-37F5-4B0B-9055-E72F501693A9}" type="datetimeFigureOut">
              <a:rPr lang="en-US" smtClean="0"/>
              <a:pPr/>
              <a:t>2/16/2013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A7C6-D87F-425E-905A-720CAAC65E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9A8-37F5-4B0B-9055-E72F501693A9}" type="datetimeFigureOut">
              <a:rPr lang="en-US" smtClean="0"/>
              <a:pPr/>
              <a:t>2/16/2013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A7C6-D87F-425E-905A-720CAAC65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9A8-37F5-4B0B-9055-E72F501693A9}" type="datetimeFigureOut">
              <a:rPr lang="en-US" smtClean="0"/>
              <a:pPr/>
              <a:t>2/16/2013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A7C6-D87F-425E-905A-720CAAC65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9A8-37F5-4B0B-9055-E72F501693A9}" type="datetimeFigureOut">
              <a:rPr lang="en-US" smtClean="0"/>
              <a:pPr/>
              <a:t>2/16/2013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A7C6-D87F-425E-905A-720CAAC65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9A8-37F5-4B0B-9055-E72F501693A9}" type="datetimeFigureOut">
              <a:rPr lang="en-US" smtClean="0"/>
              <a:pPr/>
              <a:t>2/16/2013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A7C6-D87F-425E-905A-720CAAC65E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2E9A8-37F5-4B0B-9055-E72F501693A9}" type="datetimeFigureOut">
              <a:rPr lang="en-US" smtClean="0"/>
              <a:pPr/>
              <a:t>2/16/2013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FA7C6-D87F-425E-905A-720CAAC65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472E9A8-37F5-4B0B-9055-E72F501693A9}" type="datetimeFigureOut">
              <a:rPr lang="en-US" smtClean="0"/>
              <a:pPr/>
              <a:t>2/16/2013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96EFA7C6-D87F-425E-905A-720CAAC65E5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748464" cy="108012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l-GR" sz="48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ΕΦΑΡΜΟΓΕΣ</a:t>
            </a:r>
            <a:r>
              <a:rPr lang="en-US" sz="48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    </a:t>
            </a:r>
            <a:r>
              <a:rPr lang="el-GR" sz="48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Μ</a:t>
            </a:r>
            <a:r>
              <a:rPr lang="el-GR" sz="4000" b="1" dirty="0" smtClean="0">
                <a:solidFill>
                  <a:schemeClr val="bg1"/>
                </a:solidFill>
                <a:latin typeface="Calibri" pitchFamily="34" charset="0"/>
              </a:rPr>
              <a:t>ΟΥΣΕΙΟΣΚΕΥΗ</a:t>
            </a:r>
            <a:r>
              <a:rPr lang="el-GR" b="1" dirty="0" smtClean="0">
                <a:solidFill>
                  <a:schemeClr val="bg1"/>
                </a:solidFill>
                <a:latin typeface="Calibri" pitchFamily="34" charset="0"/>
              </a:rPr>
              <a:t>Σ 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 </a:t>
            </a:r>
            <a:endParaRPr lang="en-US" sz="40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" name="Picture 4" descr="EU citation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4008" y="5373216"/>
            <a:ext cx="3143250" cy="654685"/>
          </a:xfrm>
          <a:prstGeom prst="rect">
            <a:avLst/>
          </a:prstGeom>
        </p:spPr>
      </p:pic>
      <p:pic>
        <p:nvPicPr>
          <p:cNvPr id="6" name="Picture 3" descr="RACCE 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8347" y="2449026"/>
            <a:ext cx="345638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032829" y="2645913"/>
            <a:ext cx="817280" cy="10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79511" y="3670504"/>
            <a:ext cx="44188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ΜΟΥΣΕΙΟ ΦΥΣΙΚΗΣ ΙΣΤΟΡΙΑΣ ΚΡΗΤΗΣ 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NATURAL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HISTORY 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MUSEUM OF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CRETE</a:t>
            </a:r>
            <a:r>
              <a:rPr lang="el-GR" sz="2000" b="1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cs typeface="Arial" charset="0"/>
              </a:rPr>
              <a:t>   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212776" y="5381570"/>
            <a:ext cx="2135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C00000"/>
              </a:buClr>
              <a:buNone/>
            </a:pPr>
            <a:r>
              <a:rPr lang="el-GR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Αρχοντάκη </a:t>
            </a:r>
            <a:r>
              <a:rPr lang="el-GR" b="1" dirty="0" smtClean="0">
                <a:solidFill>
                  <a:schemeClr val="accent4">
                    <a:lumMod val="75000"/>
                  </a:schemeClr>
                </a:solidFill>
                <a:latin typeface="Calibri" pitchFamily="34" charset="0"/>
              </a:rPr>
              <a:t>Χριστίνα</a:t>
            </a:r>
            <a:endParaRPr lang="el-GR" b="1" dirty="0" smtClean="0">
              <a:solidFill>
                <a:schemeClr val="accent4">
                  <a:lumMod val="7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96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59344" y="0"/>
            <a:ext cx="361305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1</a:t>
            </a:r>
            <a:r>
              <a:rPr lang="el-GR" sz="2300" b="1" baseline="30000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ο</a:t>
            </a: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 ΒΙΩΜΑΤΙΚΟ ΕΡΓΑΣΤΗΡΙ </a:t>
            </a:r>
          </a:p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ΓΙΑ ΕΚΠΑΙΔΕΥΤΙΚΟΥΣ </a:t>
            </a:r>
            <a:endParaRPr lang="en-GB" sz="23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7624" y="0"/>
            <a:ext cx="339843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24, 26, 27 και 28 Νοεμβρίου 2012</a:t>
            </a:r>
            <a:endParaRPr lang="en-GB" b="1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23728" y="6093296"/>
            <a:ext cx="5580112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</a:pPr>
            <a:r>
              <a:rPr lang="el-GR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Υποθέσεις λόγω έλλειψης επιστημονικής γνώσης </a:t>
            </a:r>
            <a:endParaRPr lang="en-GB" i="1" dirty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3075" name="Picture 3" descr="F:\RACCE\RACCE Tasks\photo\2012 11 RACCE raining\DSC_0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836712"/>
            <a:ext cx="3181776" cy="5040560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836712"/>
            <a:ext cx="430270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sphotos-h.ak.fbcdn.net/hphotos-ak-prn1/559779_303524309759902_452236230_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56992"/>
            <a:ext cx="4320480" cy="2557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92080" y="1988840"/>
            <a:ext cx="2689262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</a:pPr>
            <a:r>
              <a:rPr lang="el-GR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Επιστημονική προσέγγιση </a:t>
            </a:r>
            <a:endParaRPr lang="en-GB" i="1" dirty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1124744"/>
            <a:ext cx="4054675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2955" y="3573016"/>
            <a:ext cx="4353923" cy="292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559344" y="0"/>
            <a:ext cx="361305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1</a:t>
            </a:r>
            <a:r>
              <a:rPr lang="el-GR" sz="2300" b="1" baseline="30000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ο</a:t>
            </a: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 ΒΙΩΜΑΤΙΚΟ ΕΡΓΑΣΤΗΡΙ </a:t>
            </a:r>
          </a:p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ΓΙΑ ΕΚΠΑΙΔΕΥΤΙΚΟΥΣ </a:t>
            </a:r>
            <a:endParaRPr lang="en-GB" sz="23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624" y="0"/>
            <a:ext cx="339843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24, 26, 27 και 28 Νοεμβρίου 2012</a:t>
            </a:r>
            <a:endParaRPr lang="en-GB" b="1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64088" y="1916832"/>
            <a:ext cx="3312368" cy="640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1600"/>
              </a:lnSpc>
              <a:spcAft>
                <a:spcPts val="1000"/>
              </a:spcAft>
            </a:pPr>
            <a:r>
              <a:rPr lang="el-GR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Δραστηριότητες και παιχνίδια </a:t>
            </a:r>
          </a:p>
          <a:p>
            <a:pPr marL="342900" lvl="0" indent="-342900">
              <a:lnSpc>
                <a:spcPts val="1600"/>
              </a:lnSpc>
              <a:spcAft>
                <a:spcPts val="1000"/>
              </a:spcAft>
            </a:pPr>
            <a:r>
              <a:rPr lang="el-GR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εξοικοίωσης και εμπιστοσύνης</a:t>
            </a:r>
            <a:endParaRPr lang="en-GB" i="1" dirty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429000"/>
            <a:ext cx="4473350" cy="30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4559344" y="0"/>
            <a:ext cx="361305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1</a:t>
            </a:r>
            <a:r>
              <a:rPr lang="el-GR" sz="2300" b="1" baseline="30000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ο</a:t>
            </a: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 ΒΙΩΜΑΤΙΚΟ ΕΡΓΑΣΤΗΡΙ </a:t>
            </a:r>
          </a:p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ΓΙΑ ΕΚΠΑΙΔΕΥΤΙΚΟΥΣ </a:t>
            </a:r>
            <a:endParaRPr lang="en-GB" sz="23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624" y="0"/>
            <a:ext cx="339843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24, 26, 27 και 28 Νοεμβρίου 2012</a:t>
            </a:r>
            <a:endParaRPr lang="en-GB" b="1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4635214" cy="3124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1268760"/>
            <a:ext cx="6696744" cy="2828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</a:pPr>
            <a:r>
              <a:rPr lang="el-GR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Γνωριμία και Διαχωρισμός σε ομάδες προσσέγγισης σύμφωνα με την: </a:t>
            </a:r>
          </a:p>
          <a:p>
            <a:pPr marL="342900" lvl="0" indent="-342900">
              <a:lnSpc>
                <a:spcPts val="18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Γνώση </a:t>
            </a:r>
          </a:p>
          <a:p>
            <a:pPr marL="342900" lvl="0" indent="-342900">
              <a:lnSpc>
                <a:spcPts val="18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Προετοιμασία</a:t>
            </a:r>
          </a:p>
          <a:p>
            <a:pPr marL="342900" lvl="0" indent="-342900">
              <a:lnSpc>
                <a:spcPts val="1800"/>
              </a:lnSpc>
              <a:spcAft>
                <a:spcPts val="1000"/>
              </a:spcAft>
              <a:buFont typeface="Arial" pitchFamily="34" charset="0"/>
              <a:buChar char="•"/>
            </a:pPr>
            <a:r>
              <a:rPr lang="el-GR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και το </a:t>
            </a: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Βίωμα 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</a:pPr>
            <a:endParaRPr lang="el-GR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endParaRPr lang="el-GR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Arial" pitchFamily="34" charset="0"/>
              <a:buChar char="•"/>
            </a:pPr>
            <a:endParaRPr lang="en-GB" i="1" dirty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9344" y="0"/>
            <a:ext cx="361305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1</a:t>
            </a:r>
            <a:r>
              <a:rPr lang="el-GR" sz="2300" b="1" baseline="30000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ο</a:t>
            </a: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 ΒΙΩΜΑΤΙΚΟ ΕΡΓΑΣΤΗΡΙ </a:t>
            </a:r>
          </a:p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ΓΙΑ ΕΚΠΑΙΔΕΥΤΙΚΟΥΣ </a:t>
            </a:r>
            <a:endParaRPr lang="en-GB" sz="23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7624" y="0"/>
            <a:ext cx="339843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24, 26, 27 και 28 Νοεμβρίου 2012</a:t>
            </a:r>
            <a:endParaRPr lang="en-GB" b="1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7544" y="836712"/>
            <a:ext cx="5376985" cy="44627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27/11: Βιωματικό εργαστήρι για την Προσχολική</a:t>
            </a:r>
            <a:endParaRPr lang="en-GB" sz="2000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7652" name="Picture 4" descr="F:\RACCE\RACCE Tasks\photo\2012 11 RACCE raining\DSC_08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773727"/>
            <a:ext cx="3132958" cy="4679609"/>
          </a:xfrm>
          <a:prstGeom prst="rect">
            <a:avLst/>
          </a:prstGeom>
          <a:noFill/>
        </p:spPr>
      </p:pic>
      <p:pic>
        <p:nvPicPr>
          <p:cNvPr id="27653" name="Picture 5" descr="F:\RACCE\RACCE Tasks\photo\2012 11 RACCE raining\DSC_08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284984"/>
            <a:ext cx="4732475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3" descr="F:\RACCE\RACCE Tasks\photo\2012 11 RACCE raining\New folder\DSC_0893.JPG"/>
          <p:cNvPicPr/>
          <p:nvPr/>
        </p:nvPicPr>
        <p:blipFill>
          <a:blip r:embed="rId2" cstate="print"/>
          <a:srcRect r="7456"/>
          <a:stretch>
            <a:fillRect/>
          </a:stretch>
        </p:blipFill>
        <p:spPr bwMode="auto">
          <a:xfrm>
            <a:off x="2843808" y="1412776"/>
            <a:ext cx="5544616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559344" y="0"/>
            <a:ext cx="361305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1</a:t>
            </a:r>
            <a:r>
              <a:rPr lang="el-GR" sz="2300" b="1" baseline="30000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ο</a:t>
            </a: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 ΒΙΩΜΑΤΙΚΟ ΕΡΓΑΣΤΗΡΙ </a:t>
            </a:r>
          </a:p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ΓΙΑ ΕΚΠΑΙΔΕΥΤΙΚΟΥΣ </a:t>
            </a:r>
            <a:endParaRPr lang="en-GB" sz="23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7624" y="0"/>
            <a:ext cx="339843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24, 26, 27 και 28 Νοεμβρίου 2012</a:t>
            </a:r>
            <a:endParaRPr lang="en-GB" b="1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64288" y="764704"/>
            <a:ext cx="1080120" cy="461665"/>
          </a:xfrm>
          <a:prstGeom prst="rect">
            <a:avLst/>
          </a:prstGeom>
          <a:ln w="22225" cmpd="sng">
            <a:solidFill>
              <a:schemeClr val="accent6">
                <a:lumMod val="75000"/>
              </a:schemeClr>
            </a:solidFill>
            <a:round/>
          </a:ln>
        </p:spPr>
        <p:txBody>
          <a:bodyPr wrap="square">
            <a:spAutoFit/>
          </a:bodyPr>
          <a:lstStyle/>
          <a:p>
            <a:r>
              <a:rPr lang="el-GR" sz="2400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Γνώση  </a:t>
            </a:r>
            <a:endParaRPr lang="en-GB" sz="24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08720"/>
            <a:ext cx="2016224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8" name="Picture 2" descr="F:\RACCE\RACCE Tasks\photo\2012 11 RACCE raining\DSC_0948.JPG"/>
          <p:cNvPicPr>
            <a:picLocks noChangeAspect="1" noChangeArrowheads="1"/>
          </p:cNvPicPr>
          <p:nvPr/>
        </p:nvPicPr>
        <p:blipFill>
          <a:blip r:embed="rId4" cstate="print"/>
          <a:srcRect t="30504" r="2278" b="8541"/>
          <a:stretch>
            <a:fillRect/>
          </a:stretch>
        </p:blipFill>
        <p:spPr bwMode="auto">
          <a:xfrm>
            <a:off x="683568" y="3717032"/>
            <a:ext cx="2016224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59344" y="0"/>
            <a:ext cx="361305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1</a:t>
            </a:r>
            <a:r>
              <a:rPr lang="el-GR" sz="2300" b="1" baseline="30000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ο</a:t>
            </a: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 ΒΙΩΜΑΤΙΚΟ ΕΡΓΑΣΤΗΡΙ </a:t>
            </a:r>
          </a:p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ΓΙΑ ΕΚΠΑΙΔΕΥΤΙΚΟΥΣ </a:t>
            </a:r>
            <a:endParaRPr lang="en-GB" sz="23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7624" y="0"/>
            <a:ext cx="339843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24, 26, 27 και 28 Νοεμβρίου 2012</a:t>
            </a:r>
            <a:endParaRPr lang="en-GB" b="1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56176" y="836712"/>
            <a:ext cx="2088232" cy="461665"/>
          </a:xfrm>
          <a:prstGeom prst="rect">
            <a:avLst/>
          </a:prstGeom>
          <a:ln w="22225" cmpd="sng">
            <a:solidFill>
              <a:schemeClr val="accent6">
                <a:lumMod val="75000"/>
              </a:schemeClr>
            </a:solidFill>
            <a:round/>
          </a:ln>
        </p:spPr>
        <p:txBody>
          <a:bodyPr wrap="square">
            <a:spAutoFit/>
          </a:bodyPr>
          <a:lstStyle/>
          <a:p>
            <a:r>
              <a:rPr lang="el-GR" sz="2400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Προετοιμασία </a:t>
            </a:r>
            <a:endParaRPr lang="en-GB" sz="2400" b="1" dirty="0"/>
          </a:p>
        </p:txBody>
      </p:sp>
      <p:pic>
        <p:nvPicPr>
          <p:cNvPr id="28677" name="Picture 5" descr="F:\RACCE\RACCE Tasks\photo\2012 11 RACCE raining\DSC_0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5270256" cy="3528392"/>
          </a:xfrm>
          <a:prstGeom prst="rect">
            <a:avLst/>
          </a:prstGeom>
          <a:noFill/>
        </p:spPr>
      </p:pic>
      <p:pic>
        <p:nvPicPr>
          <p:cNvPr id="28678" name="Picture 6" descr="F:\RACCE\RACCE Tasks\photo\2012 11 RACCE raining\DSC_0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068960"/>
            <a:ext cx="5162700" cy="3456384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725144"/>
            <a:ext cx="2125663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59344" y="0"/>
            <a:ext cx="361305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1</a:t>
            </a:r>
            <a:r>
              <a:rPr lang="el-GR" sz="2300" b="1" baseline="30000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ο</a:t>
            </a: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 ΒΙΩΜΑΤΙΚΟ ΕΡΓΑΣΤΗΡΙ </a:t>
            </a:r>
          </a:p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ΓΙΑ ΕΚΠΑΙΔΕΥΤΙΚΟΥΣ </a:t>
            </a:r>
            <a:endParaRPr lang="en-GB" sz="23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87624" y="0"/>
            <a:ext cx="339843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24, 26, 27 και 28 Νοεμβρίου 2012</a:t>
            </a:r>
            <a:endParaRPr lang="en-GB" b="1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503297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149080"/>
            <a:ext cx="3084804" cy="2329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7164288" y="836712"/>
            <a:ext cx="1080120" cy="461665"/>
          </a:xfrm>
          <a:prstGeom prst="rect">
            <a:avLst/>
          </a:prstGeom>
          <a:ln w="22225" cmpd="sng">
            <a:solidFill>
              <a:schemeClr val="accent6">
                <a:lumMod val="75000"/>
              </a:schemeClr>
            </a:solidFill>
            <a:round/>
          </a:ln>
        </p:spPr>
        <p:txBody>
          <a:bodyPr wrap="square">
            <a:spAutoFit/>
          </a:bodyPr>
          <a:lstStyle/>
          <a:p>
            <a:r>
              <a:rPr lang="el-GR" sz="2400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Βίωμα  </a:t>
            </a:r>
            <a:endParaRPr lang="en-GB" sz="24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59344" y="0"/>
            <a:ext cx="361305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1</a:t>
            </a:r>
            <a:r>
              <a:rPr lang="el-GR" sz="2300" b="1" baseline="30000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ο</a:t>
            </a: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 ΒΙΩΜΑΤΙΚΟ ΕΡΓΑΣΤΗΡΙ </a:t>
            </a:r>
          </a:p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ΓΙΑ ΕΚΠΑΙΔΕΥΤΙΚΟΥΣ </a:t>
            </a:r>
            <a:endParaRPr lang="en-GB" sz="23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7624" y="0"/>
            <a:ext cx="339843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24, 26, 27 και 28 Νοεμβρίου 2012</a:t>
            </a:r>
            <a:endParaRPr lang="en-GB" b="1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836712"/>
            <a:ext cx="5480475" cy="44627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28/11: Βιωματικό εργαστήρι για την Πρωτοβάθμια</a:t>
            </a:r>
            <a:endParaRPr lang="en-GB" sz="2000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4100" name="Picture 4" descr="F:\pics\New folder\P10206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5856650" cy="439248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b="13541"/>
          <a:stretch>
            <a:fillRect/>
          </a:stretch>
        </p:blipFill>
        <p:spPr bwMode="auto">
          <a:xfrm>
            <a:off x="5364088" y="2636912"/>
            <a:ext cx="3259822" cy="374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pics\New folder\P1020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573016"/>
            <a:ext cx="4959936" cy="2841223"/>
          </a:xfrm>
          <a:prstGeom prst="rect">
            <a:avLst/>
          </a:prstGeom>
          <a:noFill/>
        </p:spPr>
      </p:pic>
      <p:pic>
        <p:nvPicPr>
          <p:cNvPr id="3" name="Picture 3" descr="F:\pics\New folder\P1020657.JPG"/>
          <p:cNvPicPr>
            <a:picLocks noChangeAspect="1" noChangeArrowheads="1"/>
          </p:cNvPicPr>
          <p:nvPr/>
        </p:nvPicPr>
        <p:blipFill>
          <a:blip r:embed="rId3" cstate="print"/>
          <a:srcRect t="23622"/>
          <a:stretch>
            <a:fillRect/>
          </a:stretch>
        </p:blipFill>
        <p:spPr bwMode="auto">
          <a:xfrm>
            <a:off x="611560" y="764704"/>
            <a:ext cx="5002699" cy="286572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559344" y="0"/>
            <a:ext cx="361305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1</a:t>
            </a:r>
            <a:r>
              <a:rPr lang="el-GR" sz="2300" b="1" baseline="30000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ο</a:t>
            </a: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 ΒΙΩΜΑΤΙΚΟ ΕΡΓΑΣΤΗΡΙ </a:t>
            </a:r>
          </a:p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ΓΙΑ ΕΚΠΑΙΔΕΥΤΙΚΟΥΣ </a:t>
            </a:r>
            <a:endParaRPr lang="en-GB" sz="23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7624" y="0"/>
            <a:ext cx="339843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24, 26, 27 και 28 Νοεμβρίου 2012</a:t>
            </a:r>
            <a:endParaRPr lang="en-GB" b="1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49400" y="5561948"/>
            <a:ext cx="2286000" cy="2755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el-GR" sz="1100" dirty="0" smtClean="0">
                <a:latin typeface="Calibri"/>
                <a:ea typeface="Calibri"/>
                <a:cs typeface="Times New Roman"/>
              </a:rPr>
              <a:t> </a:t>
            </a:r>
            <a:endParaRPr lang="en-GB" sz="1100" dirty="0" smtClean="0"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11960" y="0"/>
            <a:ext cx="43924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l-GR" sz="22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ΕΚΔΗΛΩΣΗ ΓΙΑ ΤΟΝ ΣΥΛΛΟΓΟ «ΦΙΛΟΙ ΤΟΥ ΜΦΙΚ» 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83768" y="0"/>
            <a:ext cx="211628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12 </a:t>
            </a: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Ιανουαρίου 2013</a:t>
            </a:r>
            <a:endParaRPr lang="en-GB" b="1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2" descr="F:\RACCE\RACCE Tasks\photo\2013 01 RACCE exhibition\P1150151.JPG"/>
          <p:cNvPicPr>
            <a:picLocks noChangeAspect="1" noChangeArrowheads="1"/>
          </p:cNvPicPr>
          <p:nvPr/>
        </p:nvPicPr>
        <p:blipFill>
          <a:blip r:embed="rId2" cstate="print"/>
          <a:srcRect b="12303"/>
          <a:stretch>
            <a:fillRect/>
          </a:stretch>
        </p:blipFill>
        <p:spPr bwMode="auto">
          <a:xfrm>
            <a:off x="4788024" y="3933056"/>
            <a:ext cx="3696924" cy="2431554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467570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05508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Ορθογώνιο 5"/>
          <p:cNvSpPr/>
          <p:nvPr/>
        </p:nvSpPr>
        <p:spPr>
          <a:xfrm>
            <a:off x="5076056" y="0"/>
            <a:ext cx="2614883" cy="616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 pitchFamily="34" charset="0"/>
              </a:rPr>
              <a:t>ΠΑΙΔΙΚΟ ΦΕΣΤΙΒΑΛ </a:t>
            </a:r>
          </a:p>
          <a:p>
            <a:pPr algn="ctr">
              <a:lnSpc>
                <a:spcPts val="20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 pitchFamily="34" charset="0"/>
              </a:rPr>
              <a:t>ΑΓ. ΝΙΚΟΛΑΟΥ </a:t>
            </a:r>
            <a:endParaRPr lang="en-US" sz="2300" dirty="0"/>
          </a:p>
        </p:txBody>
      </p:sp>
      <p:sp>
        <p:nvSpPr>
          <p:cNvPr id="7" name="Ορθογώνιο 6"/>
          <p:cNvSpPr/>
          <p:nvPr/>
        </p:nvSpPr>
        <p:spPr>
          <a:xfrm>
            <a:off x="2771800" y="0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10</a:t>
            </a:r>
            <a:r>
              <a:rPr lang="en-US" b="1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 </a:t>
            </a: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Ιουνίου 2012 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611560" y="764704"/>
            <a:ext cx="79928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l-GR" sz="2000" b="1" i="0" u="sng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Πρώτη Πειραματική Εφαρμογή </a:t>
            </a:r>
            <a:r>
              <a:rPr lang="el-GR" sz="2000" b="1" u="sng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σε υπαιθριο χώρο</a:t>
            </a:r>
            <a:endParaRPr kumimoji="0" lang="en-GB" sz="2000" b="1" u="sng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1600" y="1772816"/>
            <a:ext cx="2160240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Παρουσίαση Ποστερ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0" name="Picture 9" descr="D:\RACCE\RACCE Tasks\photo\paidiko festival Ag. Nikolaou\P10108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2880320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4283968" y="1772816"/>
            <a:ext cx="4320480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l-GR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Υλοποίηση δραστηριοτήτων</a:t>
            </a:r>
            <a:r>
              <a:rPr lang="en-GB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(</a:t>
            </a:r>
            <a:r>
              <a:rPr lang="el-GR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αρχικο στάδιο</a:t>
            </a:r>
            <a:r>
              <a:rPr lang="en-GB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)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2" name="Picture 11" descr="D:\RACCE\RACCE Tasks\photo\paidiko festival Ag. Nikolaou\site\P101088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04864"/>
            <a:ext cx="4140911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2411760" y="112474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1400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Κατά τη διάρκεια Σχεδίασης των Εκπαιδευτικών</a:t>
            </a:r>
            <a:r>
              <a:rPr lang="en-GB" sz="1400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l-GR" sz="1400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Προϊόντων</a:t>
            </a:r>
            <a:endParaRPr lang="el-GR" sz="2400" i="1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5536" y="6093296"/>
            <a:ext cx="3960440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l-GR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Ποστερ ενημέρωσης προγράμματος 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4211960" y="6021288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Πως συμπεριφέρομαι σε περίπτωση σεισμού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36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764704"/>
            <a:ext cx="439248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573016"/>
            <a:ext cx="4392488" cy="2877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F:\RACCE\RACCE Tasks\photo\2013 01 RACCE exhibition\P11103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124744"/>
            <a:ext cx="3312368" cy="484853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211960" y="0"/>
            <a:ext cx="43924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l-GR" sz="22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ΕΚΔΗΛΩΣΗ ΓΙΑ ΤΟΝ ΣΥΛΛΟΓΟ «ΦΙΛΟΙ ΤΟΥ ΜΦΙΚ» 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83768" y="0"/>
            <a:ext cx="211628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12 </a:t>
            </a: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Ιανουαρίου 2013</a:t>
            </a:r>
            <a:endParaRPr lang="en-GB" b="1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412776"/>
            <a:ext cx="5688632" cy="4269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4211960" y="0"/>
            <a:ext cx="43924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l-GR" sz="22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ΕΚΔΗΛΩΣΗ ΓΙΑ ΤΟΝ ΣΥΛΛΟΓΟ «ΦΙΛΟΙ ΤΟΥ ΜΦΙΚ» 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3768" y="0"/>
            <a:ext cx="211628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12 </a:t>
            </a: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Ιανουαρίου 2013</a:t>
            </a:r>
            <a:endParaRPr lang="en-GB" b="1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11960" y="0"/>
            <a:ext cx="439248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l-GR" sz="22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ΕΚΔΗΛΩΣΗ ΓΙΑ ΤΟΝ ΣΥΛΛΟΓΟ «ΦΙΛΟΙ ΤΟΥ ΜΦΙΚ» </a:t>
            </a:r>
            <a:endParaRPr lang="en-GB" sz="22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3768" y="0"/>
            <a:ext cx="2116285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12 </a:t>
            </a: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Ιανουαρίου 2013</a:t>
            </a:r>
            <a:endParaRPr lang="en-GB" b="1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6146" name="Picture 2" descr="F:\RACCE\RACCE Tasks\photo\2013 01 RACCE exhibition\P1150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5472608" cy="4104456"/>
          </a:xfrm>
          <a:prstGeom prst="rect">
            <a:avLst/>
          </a:prstGeom>
          <a:noFill/>
        </p:spPr>
      </p:pic>
      <p:pic>
        <p:nvPicPr>
          <p:cNvPr id="2" name="Picture 7" descr="P1150128.JPG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16016" y="3140968"/>
            <a:ext cx="3857104" cy="331236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11560" y="1700808"/>
            <a:ext cx="7560840" cy="142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l-GR" sz="2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30 Αυγούστου 2012 </a:t>
            </a:r>
            <a:r>
              <a:rPr kumimoji="0" lang="el-GR" sz="2000" i="1" u="sng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Παρουσίαση στη Συνάντηση Φυσικών</a:t>
            </a: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14</a:t>
            </a:r>
            <a:r>
              <a:rPr lang="el-GR" sz="2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Νοεμβρίου 2</a:t>
            </a:r>
            <a:r>
              <a:rPr lang="en-GB" sz="2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012 </a:t>
            </a:r>
            <a:r>
              <a:rPr lang="el-GR" sz="2000" i="1" u="sng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Επίσκεψη στο </a:t>
            </a:r>
            <a:r>
              <a:rPr lang="en-GB" sz="2000" i="1" u="sng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r>
              <a:rPr lang="el-GR" sz="2000" i="1" u="sng" baseline="30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ο</a:t>
            </a:r>
            <a:r>
              <a:rPr lang="el-GR" sz="2000" i="1" u="sng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δημοτικό σχολείο </a:t>
            </a:r>
            <a:endParaRPr lang="el-GR" sz="2000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GB" sz="2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17</a:t>
            </a:r>
            <a:r>
              <a:rPr lang="el-GR" sz="2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Δεκεμβρίου </a:t>
            </a:r>
            <a:r>
              <a:rPr lang="en-GB" sz="2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2012 </a:t>
            </a:r>
            <a:r>
              <a:rPr lang="el-GR" sz="2000" i="1" u="sng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Επίσκεψη στο </a:t>
            </a:r>
            <a:r>
              <a:rPr lang="en-GB" sz="2000" i="1" u="sng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39</a:t>
            </a:r>
            <a:r>
              <a:rPr lang="el-GR" sz="2000" i="1" u="sng" baseline="30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ο</a:t>
            </a:r>
            <a:r>
              <a:rPr lang="el-GR" sz="2000" i="1" u="sng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δημοτικό σχολείο </a:t>
            </a: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11960" y="188640"/>
            <a:ext cx="4392488" cy="372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l-GR" sz="24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ΑΛΛΕΣ ΔΡΑΣΕΙΣ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9552" y="908720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Παρουσίαση προγράμματος και υλοποίηση πειραμάτων σχετικών με σεισμούς και ηφαίστεια: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l-GR" sz="2000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1560" y="3284984"/>
            <a:ext cx="85324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Ενημέρωση Προγράμματος και Παρουσίαση Κινητής Έκθεσης, Μουσειοσκευής: </a:t>
            </a:r>
            <a:r>
              <a:rPr lang="el-GR" sz="2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Ιανουάριος 2013</a:t>
            </a:r>
            <a:endParaRPr lang="en-GB" sz="2000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l-GR" sz="2000" b="1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l-GR" sz="2000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7170" name="Picture 2" descr="F:\RACCE\RACCE Tasks\photo\2013 01 1516\P11503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951058"/>
            <a:ext cx="3315246" cy="2486435"/>
          </a:xfrm>
          <a:prstGeom prst="rect">
            <a:avLst/>
          </a:prstGeom>
          <a:noFill/>
        </p:spPr>
      </p:pic>
      <p:pic>
        <p:nvPicPr>
          <p:cNvPr id="7171" name="Picture 3" descr="F:\RACCE\RACCE Tasks\photo\2013 01 1516\P1150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077072"/>
            <a:ext cx="3030462" cy="22728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202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83968" y="188640"/>
            <a:ext cx="4392488" cy="372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l-GR" sz="24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ΑΛΛΕΣ ΔΡΑΣΕΙΣ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52" y="1052736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Υλοποίηση Μουσειοσκευής: </a:t>
            </a:r>
            <a:r>
              <a:rPr lang="el-GR" sz="2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Άπο τον Δεκέμβριο του 2012, τα 39</a:t>
            </a:r>
            <a:r>
              <a:rPr lang="el-GR" sz="2000" baseline="30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ο</a:t>
            </a:r>
            <a:r>
              <a:rPr lang="el-GR" sz="2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και 20</a:t>
            </a:r>
            <a:r>
              <a:rPr lang="el-GR" sz="2000" baseline="30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ο</a:t>
            </a:r>
            <a:r>
              <a:rPr lang="el-GR" sz="2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Δημοτικά σχολείο όπως και το 7</a:t>
            </a:r>
            <a:r>
              <a:rPr lang="el-GR" sz="2000" baseline="30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ο</a:t>
            </a:r>
            <a:r>
              <a:rPr lang="el-GR" sz="2000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Γυμνάσιο, Ηρακλείου, Κρήτης </a:t>
            </a:r>
            <a:endParaRPr lang="en-US" sz="2000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l-GR" sz="2000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8195" name="Picture 3" descr="F:\CAM01289.jpg"/>
          <p:cNvPicPr>
            <a:picLocks noChangeAspect="1" noChangeArrowheads="1"/>
          </p:cNvPicPr>
          <p:nvPr/>
        </p:nvPicPr>
        <p:blipFill>
          <a:blip r:embed="rId2" cstate="print"/>
          <a:srcRect l="7889" t="9227" r="6921" b="12918"/>
          <a:stretch>
            <a:fillRect/>
          </a:stretch>
        </p:blipFill>
        <p:spPr bwMode="auto">
          <a:xfrm>
            <a:off x="1963942" y="2492895"/>
            <a:ext cx="5344362" cy="36631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2060848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Σας Ευχαριστώ </a:t>
            </a:r>
          </a:p>
          <a:p>
            <a:pPr algn="ctr"/>
            <a:r>
              <a:rPr lang="el-GR" sz="3200" b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για την προσοχή σας  </a:t>
            </a:r>
            <a:endParaRPr lang="en-GB" sz="3200" dirty="0"/>
          </a:p>
        </p:txBody>
      </p:sp>
      <p:pic>
        <p:nvPicPr>
          <p:cNvPr id="3" name="Picture 3" descr="RACCE Log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005064"/>
            <a:ext cx="345638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8326720" y="0"/>
            <a:ext cx="817280" cy="10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923928" y="0"/>
            <a:ext cx="44188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2000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ΜΟΥΣΕΙΟ ΦΥΣΙΚΗΣ </a:t>
            </a:r>
          </a:p>
          <a:p>
            <a:pPr algn="ctr"/>
            <a:r>
              <a:rPr lang="el-GR" sz="2000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ΙΣΤΟΡΙΑΣ ΚΡΗΤΗΣ</a:t>
            </a:r>
            <a:endParaRPr lang="el-GR" sz="20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79712" y="836712"/>
            <a:ext cx="5544616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l-GR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Παρουσίαση και εφαρμογή κατασκευών και πειραμάτων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Ορθογώνιο 5"/>
          <p:cNvSpPr/>
          <p:nvPr/>
        </p:nvSpPr>
        <p:spPr>
          <a:xfrm>
            <a:off x="5076056" y="0"/>
            <a:ext cx="2614883" cy="616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 pitchFamily="34" charset="0"/>
              </a:rPr>
              <a:t>ΠΑΙΔΙΚΟ ΦΕΣΤΙΒΑΛ </a:t>
            </a:r>
          </a:p>
          <a:p>
            <a:pPr algn="ctr">
              <a:lnSpc>
                <a:spcPts val="20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 pitchFamily="34" charset="0"/>
              </a:rPr>
              <a:t>ΑΓ. ΝΙΚΟΛΑΟΥ </a:t>
            </a:r>
            <a:endParaRPr lang="en-US" sz="2300" dirty="0"/>
          </a:p>
        </p:txBody>
      </p:sp>
      <p:pic>
        <p:nvPicPr>
          <p:cNvPr id="6" name="Picture 5" descr="D:\RACCE\RACCE Tasks\photo\paidiko festival Ag. Nikolaou\site\P101088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12776"/>
            <a:ext cx="302433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RACCE\RACCE Tasks\photo\paidiko festival Ag. Nikolaou\P10108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4104456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1907704" y="5445224"/>
            <a:ext cx="2780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Quake Alarm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5364088" y="5445224"/>
            <a:ext cx="3024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Αυτοσχέδια σεισμική τράπεζα</a:t>
            </a:r>
            <a:endParaRPr lang="en-GB" dirty="0"/>
          </a:p>
        </p:txBody>
      </p:sp>
      <p:sp>
        <p:nvSpPr>
          <p:cNvPr id="12" name="Ορθογώνιο 6"/>
          <p:cNvSpPr/>
          <p:nvPr/>
        </p:nvSpPr>
        <p:spPr>
          <a:xfrm>
            <a:off x="2771800" y="0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10</a:t>
            </a:r>
            <a:r>
              <a:rPr lang="en-US" b="1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  </a:t>
            </a: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</a:rPr>
              <a:t>Ιουνίου 2012 </a:t>
            </a:r>
          </a:p>
        </p:txBody>
      </p:sp>
    </p:spTree>
    <p:extLst>
      <p:ext uri="{BB962C8B-B14F-4D97-AF65-F5344CB8AC3E}">
        <p14:creationId xmlns:p14="http://schemas.microsoft.com/office/powerpoint/2010/main" val="282334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3203848" y="764704"/>
            <a:ext cx="27363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b="1" u="sng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Εκδηλώσεις ΜΦΙΚ</a:t>
            </a:r>
            <a:endParaRPr kumimoji="0" lang="en-GB" sz="2000" b="1" u="sng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5" name="Picture 4" descr="http://sphotos-e.ak.fbcdn.net/hphotos-ak-ash3/397319_286424078136592_66055670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40768"/>
            <a:ext cx="4104456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645024"/>
            <a:ext cx="417646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340768"/>
            <a:ext cx="3573622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Ορθογώνιο 5"/>
          <p:cNvSpPr/>
          <p:nvPr/>
        </p:nvSpPr>
        <p:spPr>
          <a:xfrm>
            <a:off x="4644008" y="0"/>
            <a:ext cx="361849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ΔΙΕΘΝΗΣ ΗΜΕΡΑ ΠΕΡΙΟΡΙΣΜΟΥ </a:t>
            </a:r>
            <a:endParaRPr lang="en-GB" sz="2000" b="1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l-GR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ΦΥΣΙΚΩΝ ΚΑΤΑΣΤΡΟΦΩΝ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64288" y="332656"/>
            <a:ext cx="12961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i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13/10, ΟΗΕ</a:t>
            </a:r>
            <a:endParaRPr lang="en-GB" sz="1400" i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83768" y="0"/>
            <a:ext cx="20746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 Οκτωβρίου 2012</a:t>
            </a:r>
            <a:endParaRPr lang="el-GR" b="1" i="1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16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F:\RACCE\RACCE Tasks\photo\New folder (2)\New folder\P102059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4248472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683568" y="1556792"/>
            <a:ext cx="5040560" cy="44627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Υλοποίηση δραστηριοτήτων Μουσειοσκευής… </a:t>
            </a:r>
            <a:endParaRPr lang="en-GB" sz="2000" dirty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204863"/>
            <a:ext cx="3652411" cy="2755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Ορθογώνιο 5"/>
          <p:cNvSpPr/>
          <p:nvPr/>
        </p:nvSpPr>
        <p:spPr>
          <a:xfrm>
            <a:off x="4572000" y="0"/>
            <a:ext cx="367240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ΕΦΑΡΜΟΓΗ ΣΤΗΝ ΠΡΩΤΟΒΑΘΜΙΑΣ </a:t>
            </a:r>
            <a:r>
              <a:rPr lang="el-GR" sz="20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ΕΚΠΑΙΔΕΥΣΗ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27784" y="0"/>
            <a:ext cx="1951175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8 Νοεμβρίου 2012</a:t>
            </a:r>
            <a:endParaRPr lang="en-GB" b="1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79712" y="1124744"/>
            <a:ext cx="6174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Κατά τη διάρκεια Βελτιστοποίησης  Εκπαιδευτικού Υλικού </a:t>
            </a:r>
            <a:endParaRPr lang="en-GB" sz="1400" i="1" dirty="0"/>
          </a:p>
        </p:txBody>
      </p:sp>
      <p:sp>
        <p:nvSpPr>
          <p:cNvPr id="14" name="Rectangle 13"/>
          <p:cNvSpPr/>
          <p:nvPr/>
        </p:nvSpPr>
        <p:spPr>
          <a:xfrm>
            <a:off x="2339752" y="764704"/>
            <a:ext cx="3794372" cy="4255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b="1" u="sng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Πρώτη Πειραματική Εκπαίδευσης</a:t>
            </a:r>
            <a:endParaRPr lang="en-GB" sz="2000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16016" y="5013176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Συμπλήρωση φύλλων εργασίας</a:t>
            </a:r>
            <a:r>
              <a:rPr lang="en-GB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algn="ctr"/>
            <a:r>
              <a:rPr lang="el-GR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Τα βασικά χαρακτηριστικά ενός σεισμού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528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26247" r="26875"/>
          <a:stretch>
            <a:fillRect/>
          </a:stretch>
        </p:blipFill>
        <p:spPr bwMode="auto">
          <a:xfrm>
            <a:off x="683568" y="1412776"/>
            <a:ext cx="339436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763688" y="764704"/>
            <a:ext cx="460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i="1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Τι κάνω σε περίπτωση σεισμού </a:t>
            </a:r>
            <a:endParaRPr lang="en-GB" dirty="0"/>
          </a:p>
        </p:txBody>
      </p:sp>
      <p:sp>
        <p:nvSpPr>
          <p:cNvPr id="6" name="Ορθογώνιο 5"/>
          <p:cNvSpPr/>
          <p:nvPr/>
        </p:nvSpPr>
        <p:spPr>
          <a:xfrm>
            <a:off x="4427984" y="0"/>
            <a:ext cx="388843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22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ΕΦΑΡΜΟΓΗ ΣΤΗΝ      ΠΡΩΤΟΒΑΘΜΙΑ </a:t>
            </a:r>
            <a:r>
              <a:rPr lang="el-GR" sz="22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ΕΚΠΑΙΔΕΥΣΗ 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27784" y="0"/>
            <a:ext cx="1951175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8 Νοεμβρίου 2012</a:t>
            </a:r>
            <a:endParaRPr lang="en-GB" b="1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 descr="F:\RACCE\RACCE Tasks\photo\New folder (2)\New folder\P1020595.JPG"/>
          <p:cNvPicPr>
            <a:picLocks noChangeAspect="1" noChangeArrowheads="1"/>
          </p:cNvPicPr>
          <p:nvPr/>
        </p:nvPicPr>
        <p:blipFill>
          <a:blip r:embed="rId3" cstate="print"/>
          <a:srcRect t="21260" r="26575"/>
          <a:stretch>
            <a:fillRect/>
          </a:stretch>
        </p:blipFill>
        <p:spPr bwMode="auto">
          <a:xfrm>
            <a:off x="683568" y="3638450"/>
            <a:ext cx="3384376" cy="2722128"/>
          </a:xfrm>
          <a:prstGeom prst="rect">
            <a:avLst/>
          </a:prstGeom>
          <a:noFill/>
        </p:spPr>
      </p:pic>
      <p:pic>
        <p:nvPicPr>
          <p:cNvPr id="1027" name="Picture 3" descr="F:\RACCE\RACCE Tasks\photo\New folder (2)\New folder\P10205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12776"/>
            <a:ext cx="3692127" cy="4922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412776"/>
            <a:ext cx="4564285" cy="344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691680" y="908720"/>
            <a:ext cx="6264696" cy="42319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2000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...και παρουσίασης πειραμάτων και κατασκευων</a:t>
            </a:r>
            <a:endParaRPr lang="en-GB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Ορθογώνιο 5"/>
          <p:cNvSpPr/>
          <p:nvPr/>
        </p:nvSpPr>
        <p:spPr>
          <a:xfrm>
            <a:off x="4572000" y="0"/>
            <a:ext cx="367240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l-GR" sz="20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ΕΦΑΡΜΟΓΗ ΣΤΗΝ ΠΡΩΤΟΒΑΘΜΙΑΣ </a:t>
            </a:r>
            <a:r>
              <a:rPr lang="el-GR" sz="20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ΕΚΠΑΙΔΕΥΣΗ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27784" y="0"/>
            <a:ext cx="1951175" cy="392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8 Νοεμβρίου 2012</a:t>
            </a:r>
            <a:endParaRPr lang="en-GB" b="1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8264" y="6093296"/>
            <a:ext cx="1593578" cy="36933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+αξιολογησεις </a:t>
            </a:r>
            <a:endParaRPr lang="en-GB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484784"/>
            <a:ext cx="3384376" cy="4512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5536" y="2132856"/>
            <a:ext cx="799288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l-GR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Πρόγραμμα</a:t>
            </a:r>
            <a:r>
              <a:rPr lang="el-GR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RACCE και τα βασικά παραδοτέα του</a:t>
            </a:r>
            <a:endParaRPr lang="en-GB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l-GR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Εθνική πολιτική </a:t>
            </a:r>
            <a:r>
              <a:rPr lang="el-GR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ενημέρωσης και προστασίας μέσα από την σχολική διαδικασία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l-GR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Ψυχολογικές επιπτώσεις </a:t>
            </a:r>
            <a:r>
              <a:rPr lang="el-GR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στα παιδιά από σεισμικές καταστροφές και η αντιμετώπιση τους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l-GR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Παιδαγωγική προσέγγιση </a:t>
            </a:r>
            <a:r>
              <a:rPr lang="el-GR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των εκπαιδευτικών δράσεων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l-GR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Μουσειοσκευή</a:t>
            </a:r>
            <a:r>
              <a:rPr lang="el-GR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για το Δημοτικό και το Γυμνάσιο, για την Προσχολική ηλικία και για τα Ειδικά Σχολεία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el-GR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Προτάσεις για εργαστηριακά </a:t>
            </a:r>
            <a:r>
              <a:rPr lang="el-GR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πειράματα</a:t>
            </a:r>
            <a:r>
              <a:rPr lang="el-GR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και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</a:pPr>
            <a:r>
              <a:rPr lang="el-GR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	</a:t>
            </a:r>
            <a:r>
              <a:rPr lang="el-GR" b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κατασκευές</a:t>
            </a:r>
            <a:r>
              <a:rPr lang="el-GR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 σχετικές με σεισμούς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</a:pPr>
            <a:r>
              <a:rPr lang="el-GR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	και ηφαίστεια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el-GR" sz="2000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endParaRPr lang="el-GR" sz="2000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endParaRPr lang="en-GB" sz="2000" dirty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149080"/>
            <a:ext cx="4139952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4559344" y="0"/>
            <a:ext cx="361305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1</a:t>
            </a:r>
            <a:r>
              <a:rPr lang="el-GR" sz="2300" b="1" baseline="30000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ο</a:t>
            </a: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 ΒΙΩΜΑΤΙΚΟ ΕΡΓΑΣΤΗΡΙ </a:t>
            </a:r>
          </a:p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ΓΙΑ ΕΚΠΑΙΔΕΥΤΙΚΟΥΣ </a:t>
            </a:r>
            <a:endParaRPr lang="en-GB" sz="23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87624" y="0"/>
            <a:ext cx="339843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24, 26, 27 και 28 Νοεμβρίου 2012</a:t>
            </a:r>
            <a:endParaRPr lang="en-GB" b="1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39752" y="1196752"/>
            <a:ext cx="4572000" cy="3400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1400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Κατά τη διάρκεια Βελτιστοποίησης Εκπαιδευτικού Υλικού </a:t>
            </a:r>
            <a:endParaRPr lang="en-GB" sz="1400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475656" y="836712"/>
            <a:ext cx="66247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b="1" i="0" u="sng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Ημερίδα - Βιωματικά Εργαστήρια στο</a:t>
            </a:r>
            <a:r>
              <a:rPr lang="el-GR" sz="2000" u="sng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l-GR" sz="2000" b="1" i="0" u="sng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ΜΦΙ Κρήτης</a:t>
            </a:r>
            <a:endParaRPr kumimoji="0" lang="el-GR" sz="2000" b="0" i="0" u="sng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544" y="1700808"/>
            <a:ext cx="1885773" cy="42550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24/11: Ημερίδα </a:t>
            </a:r>
            <a:endParaRPr lang="en-GB" sz="2000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807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1760" y="5373216"/>
            <a:ext cx="417646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</a:pPr>
            <a:r>
              <a:rPr lang="el-GR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Συγκέντρωση προσοχής (πρώτο ερέθισμα)</a:t>
            </a:r>
            <a:endParaRPr lang="en-GB" i="1" dirty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Picture 2" descr="D:\RACCE\RACCE Tasks\photo\2012 11 RACCE raining\New folder\DSC_08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5616624" cy="37444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4559344" y="0"/>
            <a:ext cx="361305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1</a:t>
            </a:r>
            <a:r>
              <a:rPr lang="el-GR" sz="2300" b="1" baseline="30000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ο</a:t>
            </a: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 ΒΙΩΜΑΤΙΚΟ ΕΡΓΑΣΤΗΡΙ </a:t>
            </a:r>
          </a:p>
          <a:p>
            <a:pPr algn="ctr">
              <a:lnSpc>
                <a:spcPts val="2100"/>
              </a:lnSpc>
            </a:pPr>
            <a:r>
              <a:rPr lang="el-GR" sz="2300" b="1" dirty="0" smtClean="0">
                <a:solidFill>
                  <a:schemeClr val="bg1"/>
                </a:solidFill>
                <a:latin typeface="Calibri"/>
                <a:ea typeface="Calibri"/>
                <a:cs typeface="Times New Roman"/>
              </a:rPr>
              <a:t>ΓΙΑ ΕΚΠΑΙΔΕΥΤΙΚΟΥΣ </a:t>
            </a:r>
            <a:endParaRPr lang="en-GB" sz="23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87624" y="0"/>
            <a:ext cx="339843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b="1" i="1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24, 26, 27 και 28 Νοεμβρίου 2012</a:t>
            </a:r>
            <a:endParaRPr lang="en-GB" b="1" i="1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836712"/>
            <a:ext cx="5883214" cy="44627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l-GR" sz="2000" dirty="0" smtClean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>26/11: Βιωματικό εργαστήρι για την Δευτεροβάθμια </a:t>
            </a:r>
            <a:endParaRPr lang="en-GB" sz="2000" dirty="0" smtClean="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333</TotalTime>
  <Words>558</Words>
  <Application>Microsoft Office PowerPoint</Application>
  <PresentationFormat>Προβολή στην οθόνη (4:3)</PresentationFormat>
  <Paragraphs>121</Paragraphs>
  <Slides>25</Slides>
  <Notes>2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26" baseType="lpstr">
      <vt:lpstr>Austin</vt:lpstr>
      <vt:lpstr> ΕΦΑΡΜΟΓΕΣ     ΜΟΥΣΕΙΟΣΚΕΥΗΣ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ΕΦΑΡΜΟΓΕΣ     ΜΟΥΣΕΙΟΣΚΕΥΗΣ  </dc:title>
  <dc:creator>xristina</dc:creator>
  <cp:lastModifiedBy>xristina</cp:lastModifiedBy>
  <cp:revision>79</cp:revision>
  <dcterms:created xsi:type="dcterms:W3CDTF">2013-01-21T21:38:42Z</dcterms:created>
  <dcterms:modified xsi:type="dcterms:W3CDTF">2013-02-15T23:02:31Z</dcterms:modified>
</cp:coreProperties>
</file>