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3" r:id="rId4"/>
    <p:sldId id="270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1" r:id="rId17"/>
    <p:sldId id="275" r:id="rId18"/>
    <p:sldId id="276" r:id="rId19"/>
    <p:sldId id="277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ECEF8B-FA7A-4A0E-82A3-2C18775DCB8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2815DA-9F9D-4912-AD80-35D2BF58E48A}">
      <dgm:prSet phldrT="[Κείμενο]"/>
      <dgm:spPr/>
      <dgm:t>
        <a:bodyPr/>
        <a:lstStyle/>
        <a:p>
          <a:r>
            <a:rPr lang="el-GR" dirty="0" smtClean="0"/>
            <a:t>Προσομοιωτής Σεισμών </a:t>
          </a:r>
          <a:endParaRPr lang="en-US" dirty="0"/>
        </a:p>
      </dgm:t>
    </dgm:pt>
    <dgm:pt modelId="{75906EC5-C598-4179-A72E-05A49E389F4F}" type="parTrans" cxnId="{9C720B62-DE75-4A84-910F-7E8851E2A477}">
      <dgm:prSet/>
      <dgm:spPr/>
      <dgm:t>
        <a:bodyPr/>
        <a:lstStyle/>
        <a:p>
          <a:endParaRPr lang="en-US"/>
        </a:p>
      </dgm:t>
    </dgm:pt>
    <dgm:pt modelId="{28CD8340-5174-40D5-90D7-333114EC4FF1}" type="sibTrans" cxnId="{9C720B62-DE75-4A84-910F-7E8851E2A477}">
      <dgm:prSet/>
      <dgm:spPr/>
      <dgm:t>
        <a:bodyPr/>
        <a:lstStyle/>
        <a:p>
          <a:endParaRPr lang="en-US"/>
        </a:p>
      </dgm:t>
    </dgm:pt>
    <dgm:pt modelId="{1155FE27-47F7-4336-AF0C-1DEC92FD6021}">
      <dgm:prSet phldrT="[Κείμενο]"/>
      <dgm:spPr/>
      <dgm:t>
        <a:bodyPr/>
        <a:lstStyle/>
        <a:p>
          <a:r>
            <a:rPr lang="el-GR" dirty="0" smtClean="0"/>
            <a:t>Οθόνη προβολής</a:t>
          </a:r>
          <a:endParaRPr lang="en-US" dirty="0"/>
        </a:p>
      </dgm:t>
    </dgm:pt>
    <dgm:pt modelId="{CE1E7B39-DD89-4AF2-91BE-B3138DD8F8E3}" type="parTrans" cxnId="{D0D2AABB-4150-4D7B-8A8F-58BCDD60CE37}">
      <dgm:prSet/>
      <dgm:spPr/>
      <dgm:t>
        <a:bodyPr/>
        <a:lstStyle/>
        <a:p>
          <a:endParaRPr lang="en-US"/>
        </a:p>
      </dgm:t>
    </dgm:pt>
    <dgm:pt modelId="{353AADB9-DCBB-44AE-A54A-152559D24CBB}" type="sibTrans" cxnId="{D0D2AABB-4150-4D7B-8A8F-58BCDD60CE37}">
      <dgm:prSet/>
      <dgm:spPr/>
      <dgm:t>
        <a:bodyPr/>
        <a:lstStyle/>
        <a:p>
          <a:endParaRPr lang="en-US"/>
        </a:p>
      </dgm:t>
    </dgm:pt>
    <dgm:pt modelId="{53F7C4F3-463B-4738-A412-A5E227D0D5AA}">
      <dgm:prSet phldrT="[Κείμενο]"/>
      <dgm:spPr/>
      <dgm:t>
        <a:bodyPr/>
        <a:lstStyle/>
        <a:p>
          <a:r>
            <a:rPr lang="el-GR" dirty="0" smtClean="0"/>
            <a:t>Φτιάξε το σεισμό σου </a:t>
          </a:r>
          <a:endParaRPr lang="en-US" dirty="0"/>
        </a:p>
      </dgm:t>
    </dgm:pt>
    <dgm:pt modelId="{3571B9E3-E3DA-45F2-B1EB-FD8452F7806A}" type="parTrans" cxnId="{5D07FFD4-E307-4846-A924-DB2156CF263F}">
      <dgm:prSet/>
      <dgm:spPr/>
      <dgm:t>
        <a:bodyPr/>
        <a:lstStyle/>
        <a:p>
          <a:endParaRPr lang="en-US"/>
        </a:p>
      </dgm:t>
    </dgm:pt>
    <dgm:pt modelId="{4802E4C3-0E81-47FB-825E-FFD508A7073A}" type="sibTrans" cxnId="{5D07FFD4-E307-4846-A924-DB2156CF263F}">
      <dgm:prSet/>
      <dgm:spPr/>
      <dgm:t>
        <a:bodyPr/>
        <a:lstStyle/>
        <a:p>
          <a:endParaRPr lang="en-US"/>
        </a:p>
      </dgm:t>
    </dgm:pt>
    <dgm:pt modelId="{A58FD837-AF51-4C24-970D-76466A9556FF}">
      <dgm:prSet phldrT="[Κείμενο]"/>
      <dgm:spPr/>
      <dgm:t>
        <a:bodyPr/>
        <a:lstStyle/>
        <a:p>
          <a:r>
            <a:rPr lang="el-GR" dirty="0" smtClean="0"/>
            <a:t>Μεγάλη Δεξαμενή τσουνάμι </a:t>
          </a:r>
          <a:endParaRPr lang="en-US" dirty="0"/>
        </a:p>
      </dgm:t>
    </dgm:pt>
    <dgm:pt modelId="{2ED3A3A9-5ADA-4253-83EA-BCBAEE8D64CC}" type="parTrans" cxnId="{25E1FB23-B7D8-4B64-9CD5-DE1B652FEEA4}">
      <dgm:prSet/>
      <dgm:spPr/>
      <dgm:t>
        <a:bodyPr/>
        <a:lstStyle/>
        <a:p>
          <a:endParaRPr lang="en-US"/>
        </a:p>
      </dgm:t>
    </dgm:pt>
    <dgm:pt modelId="{A5417F89-9232-4794-BE26-E8FD7AB7FA07}" type="sibTrans" cxnId="{25E1FB23-B7D8-4B64-9CD5-DE1B652FEEA4}">
      <dgm:prSet/>
      <dgm:spPr/>
      <dgm:t>
        <a:bodyPr/>
        <a:lstStyle/>
        <a:p>
          <a:endParaRPr lang="en-US"/>
        </a:p>
      </dgm:t>
    </dgm:pt>
    <dgm:pt modelId="{DB5C0F9C-46CD-4AA7-AE07-1F213EFA1089}">
      <dgm:prSet phldrT="[Κείμενο]"/>
      <dgm:spPr/>
      <dgm:t>
        <a:bodyPr/>
        <a:lstStyle/>
        <a:p>
          <a:r>
            <a:rPr lang="el-GR" dirty="0" smtClean="0"/>
            <a:t>Κινητή Έκθεση </a:t>
          </a:r>
          <a:endParaRPr lang="en-US" dirty="0"/>
        </a:p>
      </dgm:t>
    </dgm:pt>
    <dgm:pt modelId="{BE793D2D-8D31-4E63-95CA-60032FC26041}" type="parTrans" cxnId="{C65867E0-3783-405B-95FF-47DF77FF4E97}">
      <dgm:prSet/>
      <dgm:spPr/>
      <dgm:t>
        <a:bodyPr/>
        <a:lstStyle/>
        <a:p>
          <a:endParaRPr lang="en-US"/>
        </a:p>
      </dgm:t>
    </dgm:pt>
    <dgm:pt modelId="{D1D87D66-3814-4E8D-A6AB-20971D30ADDD}" type="sibTrans" cxnId="{C65867E0-3783-405B-95FF-47DF77FF4E97}">
      <dgm:prSet/>
      <dgm:spPr/>
      <dgm:t>
        <a:bodyPr/>
        <a:lstStyle/>
        <a:p>
          <a:endParaRPr lang="en-US"/>
        </a:p>
      </dgm:t>
    </dgm:pt>
    <dgm:pt modelId="{C73053D8-F87A-47C3-8A08-23F22544AA9F}" type="pres">
      <dgm:prSet presAssocID="{B2ECEF8B-FA7A-4A0E-82A3-2C18775DCB8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CEE7EA-E0F4-4DB4-8AE4-68CE3B7483B0}" type="pres">
      <dgm:prSet presAssocID="{EA2815DA-9F9D-4912-AD80-35D2BF58E48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1ABBFC-83EE-40DA-803A-46C4FFBAF4B1}" type="pres">
      <dgm:prSet presAssocID="{28CD8340-5174-40D5-90D7-333114EC4FF1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AEA84ED-B8A5-40B1-9BA6-54C13D2E06D1}" type="pres">
      <dgm:prSet presAssocID="{28CD8340-5174-40D5-90D7-333114EC4FF1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DAF9B6F-23C2-423B-A341-07C1D12BEF51}" type="pres">
      <dgm:prSet presAssocID="{1155FE27-47F7-4336-AF0C-1DEC92FD602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F4580C-496C-4B3E-AEE1-EB9B6778718C}" type="pres">
      <dgm:prSet presAssocID="{353AADB9-DCBB-44AE-A54A-152559D24CB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517881F-3438-47C6-B0D3-B2EADDFDA462}" type="pres">
      <dgm:prSet presAssocID="{353AADB9-DCBB-44AE-A54A-152559D24CB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DB7AF23-21C2-46E6-B4D4-3653A386A83F}" type="pres">
      <dgm:prSet presAssocID="{53F7C4F3-463B-4738-A412-A5E227D0D5A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8C980-70E2-4986-AD19-C5853BDC7E24}" type="pres">
      <dgm:prSet presAssocID="{4802E4C3-0E81-47FB-825E-FFD508A7073A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532A281-89B9-4F97-872C-280B1C503F61}" type="pres">
      <dgm:prSet presAssocID="{4802E4C3-0E81-47FB-825E-FFD508A7073A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D06E75CB-8162-41CB-91DE-455885933935}" type="pres">
      <dgm:prSet presAssocID="{A58FD837-AF51-4C24-970D-76466A9556F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D88763-0C1E-4DEA-A928-28020AB97944}" type="pres">
      <dgm:prSet presAssocID="{A5417F89-9232-4794-BE26-E8FD7AB7FA0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35E9CA19-D033-4994-9C51-7342BF272151}" type="pres">
      <dgm:prSet presAssocID="{A5417F89-9232-4794-BE26-E8FD7AB7FA0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3ADBAA5-3FD9-4D14-BEE0-D43BB371CFDB}" type="pres">
      <dgm:prSet presAssocID="{DB5C0F9C-46CD-4AA7-AE07-1F213EFA108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7A6674-4554-499D-B50E-EC8715831494}" type="pres">
      <dgm:prSet presAssocID="{D1D87D66-3814-4E8D-A6AB-20971D30ADDD}" presName="sibTrans" presStyleLbl="sibTrans2D1" presStyleIdx="4" presStyleCnt="5"/>
      <dgm:spPr/>
      <dgm:t>
        <a:bodyPr/>
        <a:lstStyle/>
        <a:p>
          <a:endParaRPr lang="en-US"/>
        </a:p>
      </dgm:t>
    </dgm:pt>
    <dgm:pt modelId="{BEB261A4-6282-4F49-B0DD-40B3E993E9FF}" type="pres">
      <dgm:prSet presAssocID="{D1D87D66-3814-4E8D-A6AB-20971D30ADDD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2DDA5B91-D40F-4379-B036-5E7D785A43D3}" type="presOf" srcId="{D1D87D66-3814-4E8D-A6AB-20971D30ADDD}" destId="{BEB261A4-6282-4F49-B0DD-40B3E993E9FF}" srcOrd="1" destOrd="0" presId="urn:microsoft.com/office/officeart/2005/8/layout/cycle2"/>
    <dgm:cxn modelId="{97B356F1-C12C-42C2-A433-0E3BA1183475}" type="presOf" srcId="{4802E4C3-0E81-47FB-825E-FFD508A7073A}" destId="{AD28C980-70E2-4986-AD19-C5853BDC7E24}" srcOrd="0" destOrd="0" presId="urn:microsoft.com/office/officeart/2005/8/layout/cycle2"/>
    <dgm:cxn modelId="{64DF99B2-7612-437F-897B-2E52E440030E}" type="presOf" srcId="{B2ECEF8B-FA7A-4A0E-82A3-2C18775DCB8A}" destId="{C73053D8-F87A-47C3-8A08-23F22544AA9F}" srcOrd="0" destOrd="0" presId="urn:microsoft.com/office/officeart/2005/8/layout/cycle2"/>
    <dgm:cxn modelId="{25E1FB23-B7D8-4B64-9CD5-DE1B652FEEA4}" srcId="{B2ECEF8B-FA7A-4A0E-82A3-2C18775DCB8A}" destId="{A58FD837-AF51-4C24-970D-76466A9556FF}" srcOrd="3" destOrd="0" parTransId="{2ED3A3A9-5ADA-4253-83EA-BCBAEE8D64CC}" sibTransId="{A5417F89-9232-4794-BE26-E8FD7AB7FA07}"/>
    <dgm:cxn modelId="{D0D2AABB-4150-4D7B-8A8F-58BCDD60CE37}" srcId="{B2ECEF8B-FA7A-4A0E-82A3-2C18775DCB8A}" destId="{1155FE27-47F7-4336-AF0C-1DEC92FD6021}" srcOrd="1" destOrd="0" parTransId="{CE1E7B39-DD89-4AF2-91BE-B3138DD8F8E3}" sibTransId="{353AADB9-DCBB-44AE-A54A-152559D24CBB}"/>
    <dgm:cxn modelId="{1F739336-8FF7-43FF-86CB-DD7CAC0FA965}" type="presOf" srcId="{EA2815DA-9F9D-4912-AD80-35D2BF58E48A}" destId="{8ECEE7EA-E0F4-4DB4-8AE4-68CE3B7483B0}" srcOrd="0" destOrd="0" presId="urn:microsoft.com/office/officeart/2005/8/layout/cycle2"/>
    <dgm:cxn modelId="{9C720B62-DE75-4A84-910F-7E8851E2A477}" srcId="{B2ECEF8B-FA7A-4A0E-82A3-2C18775DCB8A}" destId="{EA2815DA-9F9D-4912-AD80-35D2BF58E48A}" srcOrd="0" destOrd="0" parTransId="{75906EC5-C598-4179-A72E-05A49E389F4F}" sibTransId="{28CD8340-5174-40D5-90D7-333114EC4FF1}"/>
    <dgm:cxn modelId="{680A1A01-7778-45BB-A0DC-1362D9A3B147}" type="presOf" srcId="{A5417F89-9232-4794-BE26-E8FD7AB7FA07}" destId="{E4D88763-0C1E-4DEA-A928-28020AB97944}" srcOrd="0" destOrd="0" presId="urn:microsoft.com/office/officeart/2005/8/layout/cycle2"/>
    <dgm:cxn modelId="{5D07FFD4-E307-4846-A924-DB2156CF263F}" srcId="{B2ECEF8B-FA7A-4A0E-82A3-2C18775DCB8A}" destId="{53F7C4F3-463B-4738-A412-A5E227D0D5AA}" srcOrd="2" destOrd="0" parTransId="{3571B9E3-E3DA-45F2-B1EB-FD8452F7806A}" sibTransId="{4802E4C3-0E81-47FB-825E-FFD508A7073A}"/>
    <dgm:cxn modelId="{04B5311C-A65E-4D26-95C6-8DF0DBE9E2F9}" type="presOf" srcId="{DB5C0F9C-46CD-4AA7-AE07-1F213EFA1089}" destId="{23ADBAA5-3FD9-4D14-BEE0-D43BB371CFDB}" srcOrd="0" destOrd="0" presId="urn:microsoft.com/office/officeart/2005/8/layout/cycle2"/>
    <dgm:cxn modelId="{9E6FE407-2632-4376-AC4B-054AE7524A62}" type="presOf" srcId="{A5417F89-9232-4794-BE26-E8FD7AB7FA07}" destId="{35E9CA19-D033-4994-9C51-7342BF272151}" srcOrd="1" destOrd="0" presId="urn:microsoft.com/office/officeart/2005/8/layout/cycle2"/>
    <dgm:cxn modelId="{20E3F64D-4DAD-4D21-8E40-2B8BAC9B804D}" type="presOf" srcId="{353AADB9-DCBB-44AE-A54A-152559D24CBB}" destId="{14F4580C-496C-4B3E-AEE1-EB9B6778718C}" srcOrd="0" destOrd="0" presId="urn:microsoft.com/office/officeart/2005/8/layout/cycle2"/>
    <dgm:cxn modelId="{78BAF1A1-0209-457D-8618-D6D2745EA0CC}" type="presOf" srcId="{A58FD837-AF51-4C24-970D-76466A9556FF}" destId="{D06E75CB-8162-41CB-91DE-455885933935}" srcOrd="0" destOrd="0" presId="urn:microsoft.com/office/officeart/2005/8/layout/cycle2"/>
    <dgm:cxn modelId="{B4210EC6-96B8-4E89-B591-C53F4BB5F115}" type="presOf" srcId="{28CD8340-5174-40D5-90D7-333114EC4FF1}" destId="{5AEA84ED-B8A5-40B1-9BA6-54C13D2E06D1}" srcOrd="1" destOrd="0" presId="urn:microsoft.com/office/officeart/2005/8/layout/cycle2"/>
    <dgm:cxn modelId="{1AAC4011-59B5-4113-89B2-F66FCADA47DB}" type="presOf" srcId="{D1D87D66-3814-4E8D-A6AB-20971D30ADDD}" destId="{1B7A6674-4554-499D-B50E-EC8715831494}" srcOrd="0" destOrd="0" presId="urn:microsoft.com/office/officeart/2005/8/layout/cycle2"/>
    <dgm:cxn modelId="{3EBF1D23-73B9-49A5-921D-ADA28BB34AC0}" type="presOf" srcId="{1155FE27-47F7-4336-AF0C-1DEC92FD6021}" destId="{1DAF9B6F-23C2-423B-A341-07C1D12BEF51}" srcOrd="0" destOrd="0" presId="urn:microsoft.com/office/officeart/2005/8/layout/cycle2"/>
    <dgm:cxn modelId="{54315016-C34C-4A52-BC5B-E357DE5558C1}" type="presOf" srcId="{28CD8340-5174-40D5-90D7-333114EC4FF1}" destId="{6B1ABBFC-83EE-40DA-803A-46C4FFBAF4B1}" srcOrd="0" destOrd="0" presId="urn:microsoft.com/office/officeart/2005/8/layout/cycle2"/>
    <dgm:cxn modelId="{240AEC6A-545A-4F2C-BBA6-D85AC9CF75F5}" type="presOf" srcId="{353AADB9-DCBB-44AE-A54A-152559D24CBB}" destId="{2517881F-3438-47C6-B0D3-B2EADDFDA462}" srcOrd="1" destOrd="0" presId="urn:microsoft.com/office/officeart/2005/8/layout/cycle2"/>
    <dgm:cxn modelId="{C65867E0-3783-405B-95FF-47DF77FF4E97}" srcId="{B2ECEF8B-FA7A-4A0E-82A3-2C18775DCB8A}" destId="{DB5C0F9C-46CD-4AA7-AE07-1F213EFA1089}" srcOrd="4" destOrd="0" parTransId="{BE793D2D-8D31-4E63-95CA-60032FC26041}" sibTransId="{D1D87D66-3814-4E8D-A6AB-20971D30ADDD}"/>
    <dgm:cxn modelId="{ED057E36-9951-43C3-BC54-5EFEC7FF0ACE}" type="presOf" srcId="{4802E4C3-0E81-47FB-825E-FFD508A7073A}" destId="{2532A281-89B9-4F97-872C-280B1C503F61}" srcOrd="1" destOrd="0" presId="urn:microsoft.com/office/officeart/2005/8/layout/cycle2"/>
    <dgm:cxn modelId="{E0BD2BD8-BAF8-4114-84B7-E398B19983BE}" type="presOf" srcId="{53F7C4F3-463B-4738-A412-A5E227D0D5AA}" destId="{6DB7AF23-21C2-46E6-B4D4-3653A386A83F}" srcOrd="0" destOrd="0" presId="urn:microsoft.com/office/officeart/2005/8/layout/cycle2"/>
    <dgm:cxn modelId="{423E12A9-F18C-4FA7-83EF-C7F5AB7A91FF}" type="presParOf" srcId="{C73053D8-F87A-47C3-8A08-23F22544AA9F}" destId="{8ECEE7EA-E0F4-4DB4-8AE4-68CE3B7483B0}" srcOrd="0" destOrd="0" presId="urn:microsoft.com/office/officeart/2005/8/layout/cycle2"/>
    <dgm:cxn modelId="{F100CA7B-23C3-4220-8FD9-E1E9C46BA6E0}" type="presParOf" srcId="{C73053D8-F87A-47C3-8A08-23F22544AA9F}" destId="{6B1ABBFC-83EE-40DA-803A-46C4FFBAF4B1}" srcOrd="1" destOrd="0" presId="urn:microsoft.com/office/officeart/2005/8/layout/cycle2"/>
    <dgm:cxn modelId="{D0808544-103F-421C-AEAC-AF1D2084C4B0}" type="presParOf" srcId="{6B1ABBFC-83EE-40DA-803A-46C4FFBAF4B1}" destId="{5AEA84ED-B8A5-40B1-9BA6-54C13D2E06D1}" srcOrd="0" destOrd="0" presId="urn:microsoft.com/office/officeart/2005/8/layout/cycle2"/>
    <dgm:cxn modelId="{4BC22A30-DBDD-4367-A075-ABE3C1D29C22}" type="presParOf" srcId="{C73053D8-F87A-47C3-8A08-23F22544AA9F}" destId="{1DAF9B6F-23C2-423B-A341-07C1D12BEF51}" srcOrd="2" destOrd="0" presId="urn:microsoft.com/office/officeart/2005/8/layout/cycle2"/>
    <dgm:cxn modelId="{A4809F99-B4BA-44CB-A3CB-DD9F7F06B83C}" type="presParOf" srcId="{C73053D8-F87A-47C3-8A08-23F22544AA9F}" destId="{14F4580C-496C-4B3E-AEE1-EB9B6778718C}" srcOrd="3" destOrd="0" presId="urn:microsoft.com/office/officeart/2005/8/layout/cycle2"/>
    <dgm:cxn modelId="{F4617258-C24B-4EC3-A90D-04F8B0FC6107}" type="presParOf" srcId="{14F4580C-496C-4B3E-AEE1-EB9B6778718C}" destId="{2517881F-3438-47C6-B0D3-B2EADDFDA462}" srcOrd="0" destOrd="0" presId="urn:microsoft.com/office/officeart/2005/8/layout/cycle2"/>
    <dgm:cxn modelId="{E8C53B13-268C-4580-97DB-AF17C5CCD147}" type="presParOf" srcId="{C73053D8-F87A-47C3-8A08-23F22544AA9F}" destId="{6DB7AF23-21C2-46E6-B4D4-3653A386A83F}" srcOrd="4" destOrd="0" presId="urn:microsoft.com/office/officeart/2005/8/layout/cycle2"/>
    <dgm:cxn modelId="{DCD33581-12EC-4764-82B0-05EAFE4BA979}" type="presParOf" srcId="{C73053D8-F87A-47C3-8A08-23F22544AA9F}" destId="{AD28C980-70E2-4986-AD19-C5853BDC7E24}" srcOrd="5" destOrd="0" presId="urn:microsoft.com/office/officeart/2005/8/layout/cycle2"/>
    <dgm:cxn modelId="{E843CC3C-CE04-44D3-84A5-B1AB5294ADFD}" type="presParOf" srcId="{AD28C980-70E2-4986-AD19-C5853BDC7E24}" destId="{2532A281-89B9-4F97-872C-280B1C503F61}" srcOrd="0" destOrd="0" presId="urn:microsoft.com/office/officeart/2005/8/layout/cycle2"/>
    <dgm:cxn modelId="{03BE9C74-4332-40D7-BD34-B835972E13C1}" type="presParOf" srcId="{C73053D8-F87A-47C3-8A08-23F22544AA9F}" destId="{D06E75CB-8162-41CB-91DE-455885933935}" srcOrd="6" destOrd="0" presId="urn:microsoft.com/office/officeart/2005/8/layout/cycle2"/>
    <dgm:cxn modelId="{8AF0427E-6493-4020-8C39-69D5C5BF1048}" type="presParOf" srcId="{C73053D8-F87A-47C3-8A08-23F22544AA9F}" destId="{E4D88763-0C1E-4DEA-A928-28020AB97944}" srcOrd="7" destOrd="0" presId="urn:microsoft.com/office/officeart/2005/8/layout/cycle2"/>
    <dgm:cxn modelId="{20607279-77F1-4294-9360-2A523361FE2F}" type="presParOf" srcId="{E4D88763-0C1E-4DEA-A928-28020AB97944}" destId="{35E9CA19-D033-4994-9C51-7342BF272151}" srcOrd="0" destOrd="0" presId="urn:microsoft.com/office/officeart/2005/8/layout/cycle2"/>
    <dgm:cxn modelId="{67E896DD-C05E-469B-B849-05D9EF05F3DD}" type="presParOf" srcId="{C73053D8-F87A-47C3-8A08-23F22544AA9F}" destId="{23ADBAA5-3FD9-4D14-BEE0-D43BB371CFDB}" srcOrd="8" destOrd="0" presId="urn:microsoft.com/office/officeart/2005/8/layout/cycle2"/>
    <dgm:cxn modelId="{15043592-0ED0-4489-8078-84C1909AF015}" type="presParOf" srcId="{C73053D8-F87A-47C3-8A08-23F22544AA9F}" destId="{1B7A6674-4554-499D-B50E-EC8715831494}" srcOrd="9" destOrd="0" presId="urn:microsoft.com/office/officeart/2005/8/layout/cycle2"/>
    <dgm:cxn modelId="{59679812-5D44-48CC-A6D6-D0F9AF7C6212}" type="presParOf" srcId="{1B7A6674-4554-499D-B50E-EC8715831494}" destId="{BEB261A4-6282-4F49-B0DD-40B3E993E9F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EE7EA-E0F4-4DB4-8AE4-68CE3B7483B0}">
      <dsp:nvSpPr>
        <dsp:cNvPr id="0" name=""/>
        <dsp:cNvSpPr/>
      </dsp:nvSpPr>
      <dsp:spPr>
        <a:xfrm>
          <a:off x="2939951" y="1592"/>
          <a:ext cx="1608928" cy="16089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Προσομοιωτής Σεισμών </a:t>
          </a:r>
          <a:endParaRPr lang="en-US" sz="1300" kern="1200" dirty="0"/>
        </a:p>
      </dsp:txBody>
      <dsp:txXfrm>
        <a:off x="3175573" y="237214"/>
        <a:ext cx="1137684" cy="1137684"/>
      </dsp:txXfrm>
    </dsp:sp>
    <dsp:sp modelId="{6B1ABBFC-83EE-40DA-803A-46C4FFBAF4B1}">
      <dsp:nvSpPr>
        <dsp:cNvPr id="0" name=""/>
        <dsp:cNvSpPr/>
      </dsp:nvSpPr>
      <dsp:spPr>
        <a:xfrm rot="2160000">
          <a:off x="4497927" y="1237226"/>
          <a:ext cx="427278" cy="5430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510167" y="1308157"/>
        <a:ext cx="299095" cy="325807"/>
      </dsp:txXfrm>
    </dsp:sp>
    <dsp:sp modelId="{1DAF9B6F-23C2-423B-A341-07C1D12BEF51}">
      <dsp:nvSpPr>
        <dsp:cNvPr id="0" name=""/>
        <dsp:cNvSpPr/>
      </dsp:nvSpPr>
      <dsp:spPr>
        <a:xfrm>
          <a:off x="4893819" y="1421160"/>
          <a:ext cx="1608928" cy="16089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Οθόνη προβολής</a:t>
          </a:r>
          <a:endParaRPr lang="en-US" sz="1300" kern="1200" dirty="0"/>
        </a:p>
      </dsp:txBody>
      <dsp:txXfrm>
        <a:off x="5129441" y="1656782"/>
        <a:ext cx="1137684" cy="1137684"/>
      </dsp:txXfrm>
    </dsp:sp>
    <dsp:sp modelId="{14F4580C-496C-4B3E-AEE1-EB9B6778718C}">
      <dsp:nvSpPr>
        <dsp:cNvPr id="0" name=""/>
        <dsp:cNvSpPr/>
      </dsp:nvSpPr>
      <dsp:spPr>
        <a:xfrm rot="6480000">
          <a:off x="5115226" y="3091072"/>
          <a:ext cx="427278" cy="5430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5199123" y="3138720"/>
        <a:ext cx="299095" cy="325807"/>
      </dsp:txXfrm>
    </dsp:sp>
    <dsp:sp modelId="{6DB7AF23-21C2-46E6-B4D4-3653A386A83F}">
      <dsp:nvSpPr>
        <dsp:cNvPr id="0" name=""/>
        <dsp:cNvSpPr/>
      </dsp:nvSpPr>
      <dsp:spPr>
        <a:xfrm>
          <a:off x="4147508" y="3718070"/>
          <a:ext cx="1608928" cy="16089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Φτιάξε το σεισμό σου </a:t>
          </a:r>
          <a:endParaRPr lang="en-US" sz="1300" kern="1200" dirty="0"/>
        </a:p>
      </dsp:txBody>
      <dsp:txXfrm>
        <a:off x="4383130" y="3953692"/>
        <a:ext cx="1137684" cy="1137684"/>
      </dsp:txXfrm>
    </dsp:sp>
    <dsp:sp modelId="{AD28C980-70E2-4986-AD19-C5853BDC7E24}">
      <dsp:nvSpPr>
        <dsp:cNvPr id="0" name=""/>
        <dsp:cNvSpPr/>
      </dsp:nvSpPr>
      <dsp:spPr>
        <a:xfrm rot="10800000">
          <a:off x="3542869" y="4251028"/>
          <a:ext cx="427278" cy="5430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3671052" y="4359631"/>
        <a:ext cx="299095" cy="325807"/>
      </dsp:txXfrm>
    </dsp:sp>
    <dsp:sp modelId="{D06E75CB-8162-41CB-91DE-455885933935}">
      <dsp:nvSpPr>
        <dsp:cNvPr id="0" name=""/>
        <dsp:cNvSpPr/>
      </dsp:nvSpPr>
      <dsp:spPr>
        <a:xfrm>
          <a:off x="1732394" y="3718070"/>
          <a:ext cx="1608928" cy="16089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Μεγάλη Δεξαμενή τσουνάμι </a:t>
          </a:r>
          <a:endParaRPr lang="en-US" sz="1300" kern="1200" dirty="0"/>
        </a:p>
      </dsp:txBody>
      <dsp:txXfrm>
        <a:off x="1968016" y="3953692"/>
        <a:ext cx="1137684" cy="1137684"/>
      </dsp:txXfrm>
    </dsp:sp>
    <dsp:sp modelId="{E4D88763-0C1E-4DEA-A928-28020AB97944}">
      <dsp:nvSpPr>
        <dsp:cNvPr id="0" name=""/>
        <dsp:cNvSpPr/>
      </dsp:nvSpPr>
      <dsp:spPr>
        <a:xfrm rot="15120000">
          <a:off x="1953801" y="3114074"/>
          <a:ext cx="427278" cy="5430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2037698" y="3283632"/>
        <a:ext cx="299095" cy="325807"/>
      </dsp:txXfrm>
    </dsp:sp>
    <dsp:sp modelId="{23ADBAA5-3FD9-4D14-BEE0-D43BB371CFDB}">
      <dsp:nvSpPr>
        <dsp:cNvPr id="0" name=""/>
        <dsp:cNvSpPr/>
      </dsp:nvSpPr>
      <dsp:spPr>
        <a:xfrm>
          <a:off x="986083" y="1421160"/>
          <a:ext cx="1608928" cy="16089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Κινητή Έκθεση </a:t>
          </a:r>
          <a:endParaRPr lang="en-US" sz="1300" kern="1200" dirty="0"/>
        </a:p>
      </dsp:txBody>
      <dsp:txXfrm>
        <a:off x="1221705" y="1656782"/>
        <a:ext cx="1137684" cy="1137684"/>
      </dsp:txXfrm>
    </dsp:sp>
    <dsp:sp modelId="{1B7A6674-4554-499D-B50E-EC8715831494}">
      <dsp:nvSpPr>
        <dsp:cNvPr id="0" name=""/>
        <dsp:cNvSpPr/>
      </dsp:nvSpPr>
      <dsp:spPr>
        <a:xfrm rot="19440000">
          <a:off x="2544059" y="1251442"/>
          <a:ext cx="427278" cy="5430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556299" y="1397717"/>
        <a:ext cx="299095" cy="325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Τίτλος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41C5-8F14-4FB9-ABAF-43005D40F81A}" type="datetimeFigureOut">
              <a:rPr lang="el-GR" smtClean="0">
                <a:solidFill>
                  <a:srgbClr val="FEFAC9"/>
                </a:solidFill>
              </a:rPr>
              <a:pPr/>
              <a:t>18/1/2013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736254-3482-43AF-A1A4-6F8DE467A6AC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889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41C5-8F14-4FB9-ABAF-43005D40F81A}" type="datetimeFigureOut">
              <a:rPr lang="el-GR" smtClean="0">
                <a:solidFill>
                  <a:srgbClr val="FEFAC9"/>
                </a:solidFill>
              </a:rPr>
              <a:pPr/>
              <a:t>18/1/2013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6254-3482-43AF-A1A4-6F8DE467A6AC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8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41C5-8F14-4FB9-ABAF-43005D40F81A}" type="datetimeFigureOut">
              <a:rPr lang="el-GR" smtClean="0">
                <a:solidFill>
                  <a:srgbClr val="FEFAC9"/>
                </a:solidFill>
              </a:rPr>
              <a:pPr/>
              <a:t>18/1/2013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6254-3482-43AF-A1A4-6F8DE467A6AC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699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4241C5-8F14-4FB9-ABAF-43005D40F81A}" type="datetimeFigureOut">
              <a:rPr lang="el-GR" smtClean="0">
                <a:solidFill>
                  <a:srgbClr val="FEFAC9"/>
                </a:solidFill>
              </a:rPr>
              <a:pPr/>
              <a:t>18/1/2013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9736254-3482-43AF-A1A4-6F8DE467A6AC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43695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41C5-8F14-4FB9-ABAF-43005D40F81A}" type="datetimeFigureOut">
              <a:rPr lang="el-GR" smtClean="0">
                <a:solidFill>
                  <a:srgbClr val="FEFAC9"/>
                </a:solidFill>
              </a:rPr>
              <a:pPr/>
              <a:t>18/1/2013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6254-3482-43AF-A1A4-6F8DE467A6AC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78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41C5-8F14-4FB9-ABAF-43005D40F81A}" type="datetimeFigureOut">
              <a:rPr lang="el-GR" smtClean="0">
                <a:solidFill>
                  <a:srgbClr val="FEFAC9"/>
                </a:solidFill>
              </a:rPr>
              <a:pPr/>
              <a:t>18/1/2013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6254-3482-43AF-A1A4-6F8DE467A6AC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32004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6254-3482-43AF-A1A4-6F8DE467A6AC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41C5-8F14-4FB9-ABAF-43005D40F81A}" type="datetimeFigureOut">
              <a:rPr lang="el-GR" smtClean="0">
                <a:solidFill>
                  <a:srgbClr val="FEFAC9"/>
                </a:solidFill>
              </a:rPr>
              <a:pPr/>
              <a:t>18/1/2013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2" name="31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3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885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41C5-8F14-4FB9-ABAF-43005D40F81A}" type="datetimeFigureOut">
              <a:rPr lang="el-GR" smtClean="0">
                <a:solidFill>
                  <a:srgbClr val="FEFAC9"/>
                </a:solidFill>
              </a:rPr>
              <a:pPr/>
              <a:t>18/1/2013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6254-3482-43AF-A1A4-6F8DE467A6AC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51963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41C5-8F14-4FB9-ABAF-43005D40F81A}" type="datetimeFigureOut">
              <a:rPr lang="el-GR" smtClean="0">
                <a:solidFill>
                  <a:srgbClr val="FEFAC9"/>
                </a:solidFill>
              </a:rPr>
              <a:pPr/>
              <a:t>18/1/2013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6254-3482-43AF-A1A4-6F8DE467A6AC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4241C5-8F14-4FB9-ABAF-43005D40F81A}" type="datetimeFigureOut">
              <a:rPr lang="el-GR" smtClean="0">
                <a:solidFill>
                  <a:srgbClr val="FEFAC9"/>
                </a:solidFill>
              </a:rPr>
              <a:pPr/>
              <a:t>18/1/2013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736254-3482-43AF-A1A4-6F8DE467A6AC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518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41C5-8F14-4FB9-ABAF-43005D40F81A}" type="datetimeFigureOut">
              <a:rPr lang="el-GR" smtClean="0">
                <a:solidFill>
                  <a:srgbClr val="FEFAC9"/>
                </a:solidFill>
              </a:rPr>
              <a:pPr/>
              <a:t>18/1/2013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736254-3482-43AF-A1A4-6F8DE467A6AC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31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54241C5-8F14-4FB9-ABAF-43005D40F81A}" type="datetimeFigureOut">
              <a:rPr lang="el-GR" smtClean="0">
                <a:solidFill>
                  <a:srgbClr val="FEFAC9"/>
                </a:solidFill>
              </a:rPr>
              <a:pPr/>
              <a:t>18/1/2013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9736254-3482-43AF-A1A4-6F8DE467A6AC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534439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RACCE\RACCE Deliverables\SUITCASE\mouseiovalitsa GRAPHICS\FolderS\74x41_greek fina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6" r="16635" b="10455"/>
          <a:stretch/>
        </p:blipFill>
        <p:spPr bwMode="auto">
          <a:xfrm>
            <a:off x="2160000" y="1700808"/>
            <a:ext cx="5076000" cy="3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F:\ΣΥΛΛΟΓΟΣ ΦΙΛΩΝ\logo NHMC gre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575" y="0"/>
            <a:ext cx="8572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RACCE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57337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730250" y="6184900"/>
            <a:ext cx="4913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dirty="0">
                <a:latin typeface="Constantia" pitchFamily="18" charset="0"/>
              </a:rPr>
              <a:t>Project co funded by the DG Environment of the EU Grant Agreement  No. 70401/2010/579066/SUB/C4</a:t>
            </a:r>
            <a:endParaRPr lang="el-GR" sz="1600" dirty="0">
              <a:latin typeface="Constantia" pitchFamily="18" charset="0"/>
            </a:endParaRPr>
          </a:p>
        </p:txBody>
      </p:sp>
      <p:pic>
        <p:nvPicPr>
          <p:cNvPr id="19" name="Picture 1" descr="eu_fl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254750"/>
            <a:ext cx="7191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6" descr="https://mail-attachment.googleusercontent.com/attachment/?ui=2&amp;ik=19946a00a2&amp;view=att&amp;th=13b1dcb75bb9d087&amp;attid=0.1&amp;disp=inline&amp;realattid=1419158019394930215-1&amp;safe=1&amp;zw&amp;saduie=AG9B_P_aE9QA-GUE4ZzzRSdeKWk-&amp;sadet=1353713916880&amp;sads=HCzTe03zRkeJeo0B0ombUd1YBfc"/>
          <p:cNvSpPr>
            <a:spLocks noChangeAspect="1" noChangeArrowheads="1"/>
          </p:cNvSpPr>
          <p:nvPr/>
        </p:nvSpPr>
        <p:spPr bwMode="auto">
          <a:xfrm>
            <a:off x="155575" y="-4046538"/>
            <a:ext cx="11239500" cy="842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6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1376363" y="3878263"/>
            <a:ext cx="0" cy="585787"/>
          </a:xfrm>
          <a:prstGeom prst="line">
            <a:avLst/>
          </a:prstGeom>
          <a:noFill/>
          <a:ln w="19050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7542213" y="3833813"/>
            <a:ext cx="0" cy="765175"/>
          </a:xfrm>
          <a:prstGeom prst="line">
            <a:avLst/>
          </a:prstGeom>
          <a:noFill/>
          <a:ln w="19050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7352" name="AutoShape 8"/>
          <p:cNvSpPr>
            <a:spLocks noChangeArrowheads="1"/>
          </p:cNvSpPr>
          <p:nvPr/>
        </p:nvSpPr>
        <p:spPr bwMode="auto">
          <a:xfrm>
            <a:off x="6012160" y="4643438"/>
            <a:ext cx="2763540" cy="1554162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l-GR" sz="1600" b="1" dirty="0"/>
              <a:t>Πώς μπορώ να …;</a:t>
            </a:r>
          </a:p>
          <a:p>
            <a:pPr>
              <a:defRPr/>
            </a:pPr>
            <a:r>
              <a:rPr lang="el-GR" sz="1600" b="1" dirty="0" smtClean="0"/>
              <a:t>Τι </a:t>
            </a:r>
            <a:r>
              <a:rPr lang="el-GR" sz="1600" b="1" dirty="0"/>
              <a:t>μπορώ να </a:t>
            </a:r>
            <a:r>
              <a:rPr lang="el-GR" sz="1600" b="1" dirty="0" smtClean="0"/>
              <a:t>κάνω πριν…;</a:t>
            </a:r>
            <a:endParaRPr lang="el-GR" sz="1600" b="1" dirty="0"/>
          </a:p>
          <a:p>
            <a:pPr>
              <a:defRPr/>
            </a:pPr>
            <a:r>
              <a:rPr lang="el-GR" sz="1600" b="1" dirty="0" smtClean="0"/>
              <a:t>Τι </a:t>
            </a:r>
            <a:r>
              <a:rPr lang="el-GR" sz="1600" b="1" dirty="0"/>
              <a:t>μπορώ να κάνω </a:t>
            </a:r>
            <a:r>
              <a:rPr lang="el-GR" sz="1600" b="1" dirty="0" smtClean="0"/>
              <a:t>κατά τη διάρκεια…;</a:t>
            </a:r>
          </a:p>
          <a:p>
            <a:pPr>
              <a:defRPr/>
            </a:pPr>
            <a:r>
              <a:rPr lang="el-GR" sz="1600" b="1" dirty="0" smtClean="0"/>
              <a:t>Τι </a:t>
            </a:r>
            <a:r>
              <a:rPr lang="el-GR" sz="1600" b="1" dirty="0"/>
              <a:t>μπορώ να κάνω μετά…;</a:t>
            </a:r>
          </a:p>
        </p:txBody>
      </p:sp>
      <p:sp>
        <p:nvSpPr>
          <p:cNvPr id="57356" name="AutoShape 12"/>
          <p:cNvSpPr>
            <a:spLocks noChangeArrowheads="1"/>
          </p:cNvSpPr>
          <p:nvPr/>
        </p:nvSpPr>
        <p:spPr bwMode="auto">
          <a:xfrm>
            <a:off x="385763" y="3287713"/>
            <a:ext cx="1936750" cy="5461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l-GR" sz="1600" b="1" dirty="0"/>
              <a:t>Πρέπει να …. (γνώση)</a:t>
            </a:r>
            <a:endParaRPr lang="el-GR" sz="2400" b="1" dirty="0"/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 flipH="1">
            <a:off x="2522648" y="3698875"/>
            <a:ext cx="900112" cy="0"/>
          </a:xfrm>
          <a:prstGeom prst="line">
            <a:avLst/>
          </a:prstGeom>
          <a:noFill/>
          <a:ln w="19050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5427663" y="3698875"/>
            <a:ext cx="944562" cy="0"/>
          </a:xfrm>
          <a:prstGeom prst="line">
            <a:avLst/>
          </a:prstGeom>
          <a:noFill/>
          <a:ln w="19050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7359" name="AutoShape 15"/>
          <p:cNvSpPr>
            <a:spLocks noChangeArrowheads="1"/>
          </p:cNvSpPr>
          <p:nvPr/>
        </p:nvSpPr>
        <p:spPr bwMode="auto">
          <a:xfrm>
            <a:off x="3446463" y="3577568"/>
            <a:ext cx="1828800" cy="638832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l-GR" sz="1400" b="1" dirty="0"/>
              <a:t>Τι μπορούμε να κάνουμε </a:t>
            </a:r>
            <a:r>
              <a:rPr lang="el-GR" sz="1400" b="1" dirty="0" smtClean="0"/>
              <a:t>…</a:t>
            </a:r>
            <a:endParaRPr lang="el-GR" sz="2000" b="1" dirty="0"/>
          </a:p>
        </p:txBody>
      </p:sp>
      <p:sp>
        <p:nvSpPr>
          <p:cNvPr id="57361" name="Line 17"/>
          <p:cNvSpPr>
            <a:spLocks noChangeShapeType="1"/>
          </p:cNvSpPr>
          <p:nvPr/>
        </p:nvSpPr>
        <p:spPr bwMode="auto">
          <a:xfrm flipH="1">
            <a:off x="4392613" y="3294063"/>
            <a:ext cx="0" cy="283505"/>
          </a:xfrm>
          <a:prstGeom prst="line">
            <a:avLst/>
          </a:prstGeom>
          <a:noFill/>
          <a:ln w="19050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7362" name="Oval 18"/>
          <p:cNvSpPr>
            <a:spLocks noChangeArrowheads="1"/>
          </p:cNvSpPr>
          <p:nvPr/>
        </p:nvSpPr>
        <p:spPr bwMode="auto">
          <a:xfrm>
            <a:off x="2816225" y="1854200"/>
            <a:ext cx="3059113" cy="1433513"/>
          </a:xfrm>
          <a:prstGeom prst="ellipse">
            <a:avLst/>
          </a:prstGeom>
          <a:noFill/>
          <a:ln w="31750">
            <a:solidFill>
              <a:srgbClr val="993300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l-GR" sz="1400" b="1" i="1" dirty="0">
                <a:solidFill>
                  <a:schemeClr val="tx2">
                    <a:lumMod val="50000"/>
                  </a:schemeClr>
                </a:solidFill>
              </a:rPr>
              <a:t>Γιατί να ασχοληθούμε με τους σεισμούς και/ή με τις ηφαιστειακές εκρήξεις;</a:t>
            </a:r>
          </a:p>
        </p:txBody>
      </p:sp>
      <p:sp>
        <p:nvSpPr>
          <p:cNvPr id="57363" name="Line 19" descr="Because..."/>
          <p:cNvSpPr>
            <a:spLocks noChangeShapeType="1"/>
          </p:cNvSpPr>
          <p:nvPr/>
        </p:nvSpPr>
        <p:spPr bwMode="auto">
          <a:xfrm flipH="1" flipV="1">
            <a:off x="2051050" y="1042988"/>
            <a:ext cx="2295525" cy="811212"/>
          </a:xfrm>
          <a:prstGeom prst="line">
            <a:avLst/>
          </a:prstGeom>
          <a:noFill/>
          <a:ln w="19050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7365" name="AutoShape 21"/>
          <p:cNvSpPr>
            <a:spLocks noChangeArrowheads="1"/>
          </p:cNvSpPr>
          <p:nvPr/>
        </p:nvSpPr>
        <p:spPr bwMode="auto">
          <a:xfrm>
            <a:off x="3446463" y="503238"/>
            <a:ext cx="1543050" cy="5715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l-GR" b="1" dirty="0"/>
              <a:t>Είναι….</a:t>
            </a:r>
            <a:endParaRPr lang="el-GR" sz="2800" b="1" dirty="0"/>
          </a:p>
        </p:txBody>
      </p:sp>
      <p:sp>
        <p:nvSpPr>
          <p:cNvPr id="57366" name="AutoShape 22"/>
          <p:cNvSpPr>
            <a:spLocks noChangeArrowheads="1"/>
          </p:cNvSpPr>
          <p:nvPr/>
        </p:nvSpPr>
        <p:spPr bwMode="auto">
          <a:xfrm>
            <a:off x="683568" y="503238"/>
            <a:ext cx="2002483" cy="4572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l-GR" sz="1400" b="1" dirty="0"/>
              <a:t>Μπορούν </a:t>
            </a:r>
            <a:r>
              <a:rPr lang="el-GR" sz="1400" b="1" dirty="0" smtClean="0"/>
              <a:t> να  είναι</a:t>
            </a:r>
            <a:r>
              <a:rPr lang="el-GR" sz="1400" b="1" dirty="0"/>
              <a:t>….</a:t>
            </a:r>
            <a:endParaRPr lang="el-GR" sz="2000" b="1" dirty="0"/>
          </a:p>
        </p:txBody>
      </p:sp>
      <p:sp>
        <p:nvSpPr>
          <p:cNvPr id="57367" name="Line 23"/>
          <p:cNvSpPr>
            <a:spLocks noChangeShapeType="1"/>
          </p:cNvSpPr>
          <p:nvPr/>
        </p:nvSpPr>
        <p:spPr bwMode="auto">
          <a:xfrm flipH="1" flipV="1">
            <a:off x="2727325" y="819150"/>
            <a:ext cx="688975" cy="9525"/>
          </a:xfrm>
          <a:prstGeom prst="line">
            <a:avLst/>
          </a:prstGeom>
          <a:noFill/>
          <a:ln w="19050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7368" name="Line 24"/>
          <p:cNvSpPr>
            <a:spLocks noChangeShapeType="1"/>
          </p:cNvSpPr>
          <p:nvPr/>
        </p:nvSpPr>
        <p:spPr bwMode="auto">
          <a:xfrm flipV="1">
            <a:off x="4346575" y="1089025"/>
            <a:ext cx="0" cy="719138"/>
          </a:xfrm>
          <a:prstGeom prst="line">
            <a:avLst/>
          </a:prstGeom>
          <a:noFill/>
          <a:ln w="9525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7369" name="Line 25" descr="Because..."/>
          <p:cNvSpPr>
            <a:spLocks noChangeShapeType="1"/>
          </p:cNvSpPr>
          <p:nvPr/>
        </p:nvSpPr>
        <p:spPr bwMode="auto">
          <a:xfrm>
            <a:off x="5021263" y="819150"/>
            <a:ext cx="855662" cy="0"/>
          </a:xfrm>
          <a:prstGeom prst="line">
            <a:avLst/>
          </a:prstGeom>
          <a:noFill/>
          <a:ln w="19050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7370" name="AutoShape 26"/>
          <p:cNvSpPr>
            <a:spLocks noChangeArrowheads="1"/>
          </p:cNvSpPr>
          <p:nvPr/>
        </p:nvSpPr>
        <p:spPr bwMode="auto">
          <a:xfrm>
            <a:off x="5921375" y="503238"/>
            <a:ext cx="1800225" cy="5715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l-GR" b="1" dirty="0"/>
              <a:t>Συμβαίνουν….</a:t>
            </a:r>
            <a:endParaRPr lang="el-GR" sz="2800" b="1" dirty="0"/>
          </a:p>
        </p:txBody>
      </p:sp>
      <p:sp>
        <p:nvSpPr>
          <p:cNvPr id="57371" name="Line 27" descr="Because..."/>
          <p:cNvSpPr>
            <a:spLocks noChangeShapeType="1"/>
          </p:cNvSpPr>
          <p:nvPr/>
        </p:nvSpPr>
        <p:spPr bwMode="auto">
          <a:xfrm flipV="1">
            <a:off x="4346575" y="1179513"/>
            <a:ext cx="2160588" cy="674687"/>
          </a:xfrm>
          <a:prstGeom prst="line">
            <a:avLst/>
          </a:prstGeom>
          <a:noFill/>
          <a:ln w="19050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7372" name="AutoShape 28"/>
          <p:cNvSpPr>
            <a:spLocks noChangeArrowheads="1"/>
          </p:cNvSpPr>
          <p:nvPr/>
        </p:nvSpPr>
        <p:spPr bwMode="auto">
          <a:xfrm>
            <a:off x="6551613" y="3294063"/>
            <a:ext cx="1936750" cy="53975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l-GR" sz="1600" b="1" dirty="0" smtClean="0"/>
              <a:t>Χρειάζεται να …. (</a:t>
            </a:r>
            <a:r>
              <a:rPr lang="el-GR" sz="1600" b="1" dirty="0"/>
              <a:t>ετοιμότητα)</a:t>
            </a:r>
            <a:endParaRPr lang="el-GR" sz="2400" b="1" dirty="0"/>
          </a:p>
        </p:txBody>
      </p:sp>
      <p:sp>
        <p:nvSpPr>
          <p:cNvPr id="57373" name="Rectangle 53"/>
          <p:cNvSpPr>
            <a:spLocks noChangeArrowheads="1"/>
          </p:cNvSpPr>
          <p:nvPr/>
        </p:nvSpPr>
        <p:spPr bwMode="auto">
          <a:xfrm>
            <a:off x="7092280" y="1399014"/>
            <a:ext cx="2051721" cy="830997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GB" sz="2400" b="1" i="1" dirty="0" smtClean="0"/>
              <a:t>“</a:t>
            </a:r>
            <a:r>
              <a:rPr lang="el-GR" sz="2400" b="1" i="1" dirty="0" smtClean="0"/>
              <a:t>Προ - Οργανωτής</a:t>
            </a:r>
            <a:r>
              <a:rPr lang="en-GB" sz="2400" b="1" i="1" dirty="0" smtClean="0"/>
              <a:t>”</a:t>
            </a:r>
            <a:endParaRPr lang="el-GR" sz="2400" b="1" i="1" dirty="0"/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250825" y="4464050"/>
            <a:ext cx="3916363" cy="202565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algn="just">
              <a:defRPr/>
            </a:pPr>
            <a:r>
              <a:rPr lang="el-GR" sz="2000" b="1" dirty="0"/>
              <a:t>Πού …; </a:t>
            </a:r>
            <a:r>
              <a:rPr lang="el-GR" sz="2000" b="1" dirty="0" smtClean="0"/>
              <a:t>		Πότε …;</a:t>
            </a:r>
          </a:p>
          <a:p>
            <a:pPr algn="just">
              <a:defRPr/>
            </a:pPr>
            <a:r>
              <a:rPr lang="el-GR" sz="2000" b="1" dirty="0" smtClean="0"/>
              <a:t>Τί </a:t>
            </a:r>
            <a:r>
              <a:rPr lang="el-GR" sz="2000" b="1" dirty="0"/>
              <a:t>είναι </a:t>
            </a:r>
            <a:r>
              <a:rPr lang="el-GR" sz="2000" b="1" dirty="0" smtClean="0"/>
              <a:t>…; 	Ποια είναι…;</a:t>
            </a:r>
          </a:p>
          <a:p>
            <a:pPr algn="just">
              <a:defRPr/>
            </a:pPr>
            <a:r>
              <a:rPr lang="el-GR" sz="2000" b="1" dirty="0" smtClean="0"/>
              <a:t>Πώς </a:t>
            </a:r>
            <a:r>
              <a:rPr lang="el-GR" sz="2000" b="1" dirty="0"/>
              <a:t>…; </a:t>
            </a:r>
            <a:r>
              <a:rPr lang="el-GR" sz="2000" b="1" dirty="0" smtClean="0"/>
              <a:t>		Γιατί …;</a:t>
            </a:r>
          </a:p>
          <a:p>
            <a:pPr algn="just">
              <a:defRPr/>
            </a:pPr>
            <a:r>
              <a:rPr lang="el-GR" sz="2000" b="1" dirty="0" smtClean="0"/>
              <a:t>Μπορούμε </a:t>
            </a:r>
            <a:r>
              <a:rPr lang="el-GR" sz="2000" b="1" dirty="0"/>
              <a:t>…;</a:t>
            </a:r>
          </a:p>
          <a:p>
            <a:pPr algn="just">
              <a:defRPr/>
            </a:pPr>
            <a:endParaRPr lang="el-GR" sz="1600" b="1" dirty="0"/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 rot="16200000">
            <a:off x="6592268" y="4306268"/>
            <a:ext cx="4725304" cy="37816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l-GR" sz="2000" b="1" i="1" spc="3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Προπαρασκευαστικό </a:t>
            </a:r>
            <a:r>
              <a:rPr lang="el-GR" sz="2000" b="1" i="1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στάδιο</a:t>
            </a:r>
            <a:endParaRPr lang="el-GR" sz="2000" b="1" i="1" spc="3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3111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1331913" y="5543550"/>
            <a:ext cx="0" cy="946150"/>
          </a:xfrm>
          <a:prstGeom prst="line">
            <a:avLst/>
          </a:prstGeom>
          <a:noFill/>
          <a:ln w="9525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 flipH="1">
            <a:off x="7586663" y="5543550"/>
            <a:ext cx="0" cy="990600"/>
          </a:xfrm>
          <a:prstGeom prst="line">
            <a:avLst/>
          </a:prstGeom>
          <a:noFill/>
          <a:ln w="9525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grpSp>
        <p:nvGrpSpPr>
          <p:cNvPr id="2" name="19 - Ομάδα"/>
          <p:cNvGrpSpPr>
            <a:grpSpLocks/>
          </p:cNvGrpSpPr>
          <p:nvPr/>
        </p:nvGrpSpPr>
        <p:grpSpPr bwMode="auto">
          <a:xfrm>
            <a:off x="341313" y="4103688"/>
            <a:ext cx="3106737" cy="1395412"/>
            <a:chOff x="341530" y="4104075"/>
            <a:chExt cx="3105770" cy="1394535"/>
          </a:xfrm>
        </p:grpSpPr>
        <p:sp>
          <p:nvSpPr>
            <p:cNvPr id="58377" name="AutoShape 9"/>
            <p:cNvSpPr>
              <a:spLocks noChangeArrowheads="1"/>
            </p:cNvSpPr>
            <p:nvPr/>
          </p:nvSpPr>
          <p:spPr bwMode="auto">
            <a:xfrm>
              <a:off x="341530" y="4419788"/>
              <a:ext cx="2294810" cy="107882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l-GR" sz="1600" b="1" dirty="0"/>
                <a:t>Πρέπει να …. </a:t>
              </a:r>
              <a:r>
                <a:rPr lang="el-GR" sz="1600" b="1" i="1" dirty="0">
                  <a:solidFill>
                    <a:srgbClr val="494949"/>
                  </a:solidFill>
                </a:rPr>
                <a:t>εμπλουτίσουμε τις γνώσεις μας σχετικά με αυτά</a:t>
              </a:r>
              <a:endParaRPr lang="el-GR" b="1" dirty="0">
                <a:solidFill>
                  <a:srgbClr val="494949"/>
                </a:solidFill>
              </a:endParaRPr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 flipH="1">
              <a:off x="1422281" y="4104075"/>
              <a:ext cx="2025019" cy="269705"/>
            </a:xfrm>
            <a:prstGeom prst="line">
              <a:avLst/>
            </a:prstGeom>
            <a:noFill/>
            <a:ln w="9525">
              <a:solidFill>
                <a:schemeClr val="tx2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5472113" y="4103688"/>
            <a:ext cx="2205037" cy="225425"/>
          </a:xfrm>
          <a:prstGeom prst="line">
            <a:avLst/>
          </a:prstGeom>
          <a:noFill/>
          <a:ln w="9525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8380" name="AutoShape 12"/>
          <p:cNvSpPr>
            <a:spLocks noChangeArrowheads="1"/>
          </p:cNvSpPr>
          <p:nvPr/>
        </p:nvSpPr>
        <p:spPr bwMode="auto">
          <a:xfrm>
            <a:off x="3357563" y="4059238"/>
            <a:ext cx="2160587" cy="139541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algn="just">
              <a:defRPr/>
            </a:pPr>
            <a:r>
              <a:rPr lang="el-GR" sz="1600" b="1" dirty="0"/>
              <a:t>Τι μπορούμε να </a:t>
            </a:r>
            <a:r>
              <a:rPr lang="el-GR" sz="1600" b="1" dirty="0" smtClean="0"/>
              <a:t>κάνουμε… για </a:t>
            </a:r>
            <a:r>
              <a:rPr lang="el-GR" sz="1600" b="1" dirty="0"/>
              <a:t>να τα </a:t>
            </a:r>
            <a:r>
              <a:rPr lang="el-GR" sz="1600" b="1" dirty="0" smtClean="0"/>
              <a:t>αντιμετωπίσουμε </a:t>
            </a:r>
            <a:r>
              <a:rPr lang="el-GR" sz="1600" b="1" dirty="0"/>
              <a:t>πιο αποτελεσματικά;</a:t>
            </a:r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4392613" y="3519488"/>
            <a:ext cx="0" cy="539750"/>
          </a:xfrm>
          <a:prstGeom prst="line">
            <a:avLst/>
          </a:prstGeom>
          <a:noFill/>
          <a:ln w="9525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8382" name="Oval 14"/>
          <p:cNvSpPr>
            <a:spLocks noChangeArrowheads="1"/>
          </p:cNvSpPr>
          <p:nvPr/>
        </p:nvSpPr>
        <p:spPr bwMode="auto">
          <a:xfrm>
            <a:off x="2816225" y="1854200"/>
            <a:ext cx="3195638" cy="1665288"/>
          </a:xfrm>
          <a:prstGeom prst="ellipse">
            <a:avLst/>
          </a:prstGeom>
          <a:noFill/>
          <a:ln w="31750">
            <a:solidFill>
              <a:srgbClr val="993300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l-GR" sz="1600" b="1" i="1" dirty="0">
                <a:solidFill>
                  <a:schemeClr val="tx2">
                    <a:lumMod val="50000"/>
                  </a:schemeClr>
                </a:solidFill>
              </a:rPr>
              <a:t>Γιατί να ασχοληθούμε με τους σεισμούς και/ή με τις ηφαιστειακές εκρήξεις;</a:t>
            </a:r>
          </a:p>
        </p:txBody>
      </p:sp>
      <p:sp>
        <p:nvSpPr>
          <p:cNvPr id="58383" name="Line 15" descr="Because..."/>
          <p:cNvSpPr>
            <a:spLocks noChangeShapeType="1"/>
          </p:cNvSpPr>
          <p:nvPr/>
        </p:nvSpPr>
        <p:spPr bwMode="auto">
          <a:xfrm flipH="1" flipV="1">
            <a:off x="2051050" y="1042988"/>
            <a:ext cx="2295525" cy="811212"/>
          </a:xfrm>
          <a:prstGeom prst="line">
            <a:avLst/>
          </a:prstGeom>
          <a:noFill/>
          <a:ln w="9525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8384" name="AutoShape 16"/>
          <p:cNvSpPr>
            <a:spLocks noChangeArrowheads="1"/>
          </p:cNvSpPr>
          <p:nvPr/>
        </p:nvSpPr>
        <p:spPr bwMode="auto">
          <a:xfrm>
            <a:off x="2771775" y="323850"/>
            <a:ext cx="3375025" cy="75088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l-GR" b="1" dirty="0"/>
              <a:t>Είναι….</a:t>
            </a:r>
          </a:p>
          <a:p>
            <a:pPr>
              <a:defRPr/>
            </a:pPr>
            <a:r>
              <a:rPr lang="el-GR" sz="1400" b="1" i="1" dirty="0">
                <a:solidFill>
                  <a:srgbClr val="494949"/>
                </a:solidFill>
              </a:rPr>
              <a:t>φυσικά </a:t>
            </a:r>
            <a:r>
              <a:rPr lang="el-GR" sz="1400" b="1" i="1" dirty="0" smtClean="0">
                <a:solidFill>
                  <a:srgbClr val="494949"/>
                </a:solidFill>
              </a:rPr>
              <a:t>φαινόμενα </a:t>
            </a:r>
            <a:r>
              <a:rPr lang="el-GR" sz="1400" b="1" i="1" dirty="0">
                <a:solidFill>
                  <a:srgbClr val="494949"/>
                </a:solidFill>
              </a:rPr>
              <a:t>και απρόβλεπτα!</a:t>
            </a:r>
            <a:endParaRPr lang="el-GR" sz="2000" b="1" i="1" dirty="0">
              <a:solidFill>
                <a:srgbClr val="494949"/>
              </a:solidFill>
            </a:endParaRPr>
          </a:p>
        </p:txBody>
      </p:sp>
      <p:sp>
        <p:nvSpPr>
          <p:cNvPr id="58385" name="AutoShape 17"/>
          <p:cNvSpPr>
            <a:spLocks noChangeArrowheads="1"/>
          </p:cNvSpPr>
          <p:nvPr/>
        </p:nvSpPr>
        <p:spPr bwMode="auto">
          <a:xfrm>
            <a:off x="296863" y="458788"/>
            <a:ext cx="1714500" cy="131402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l-GR" sz="1600" b="1" dirty="0"/>
              <a:t>Μπορούν  να  είναι….</a:t>
            </a:r>
          </a:p>
          <a:p>
            <a:pPr>
              <a:defRPr/>
            </a:pPr>
            <a:r>
              <a:rPr lang="el-GR" sz="1600" b="1" i="1" dirty="0">
                <a:solidFill>
                  <a:srgbClr val="494949"/>
                </a:solidFill>
              </a:rPr>
              <a:t>κ</a:t>
            </a:r>
            <a:r>
              <a:rPr lang="el-GR" sz="1600" b="1" i="1" dirty="0" smtClean="0">
                <a:solidFill>
                  <a:srgbClr val="494949"/>
                </a:solidFill>
              </a:rPr>
              <a:t>αταστροφικά φαινόμενα </a:t>
            </a:r>
            <a:endParaRPr lang="el-GR" sz="2400" b="1" i="1" dirty="0"/>
          </a:p>
        </p:txBody>
      </p:sp>
      <p:sp>
        <p:nvSpPr>
          <p:cNvPr id="58386" name="Line 18"/>
          <p:cNvSpPr>
            <a:spLocks noChangeShapeType="1"/>
          </p:cNvSpPr>
          <p:nvPr/>
        </p:nvSpPr>
        <p:spPr bwMode="auto">
          <a:xfrm flipH="1" flipV="1">
            <a:off x="2006600" y="684213"/>
            <a:ext cx="688975" cy="9525"/>
          </a:xfrm>
          <a:prstGeom prst="line">
            <a:avLst/>
          </a:prstGeom>
          <a:noFill/>
          <a:ln w="9525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8387" name="Line 19"/>
          <p:cNvSpPr>
            <a:spLocks noChangeShapeType="1"/>
          </p:cNvSpPr>
          <p:nvPr/>
        </p:nvSpPr>
        <p:spPr bwMode="auto">
          <a:xfrm flipV="1">
            <a:off x="4346575" y="1089025"/>
            <a:ext cx="0" cy="719138"/>
          </a:xfrm>
          <a:prstGeom prst="line">
            <a:avLst/>
          </a:prstGeom>
          <a:noFill/>
          <a:ln w="9525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8388" name="Line 20" descr="Because..."/>
          <p:cNvSpPr>
            <a:spLocks noChangeShapeType="1"/>
          </p:cNvSpPr>
          <p:nvPr/>
        </p:nvSpPr>
        <p:spPr bwMode="auto">
          <a:xfrm>
            <a:off x="6146800" y="684213"/>
            <a:ext cx="811213" cy="0"/>
          </a:xfrm>
          <a:prstGeom prst="line">
            <a:avLst/>
          </a:prstGeom>
          <a:noFill/>
          <a:ln w="9525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8389" name="AutoShape 21"/>
          <p:cNvSpPr>
            <a:spLocks noChangeArrowheads="1"/>
          </p:cNvSpPr>
          <p:nvPr/>
        </p:nvSpPr>
        <p:spPr bwMode="auto">
          <a:xfrm>
            <a:off x="6958013" y="279400"/>
            <a:ext cx="1935162" cy="85407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l-GR" sz="1600" b="1" dirty="0"/>
              <a:t>Συμβαίνουν….</a:t>
            </a:r>
          </a:p>
          <a:p>
            <a:pPr>
              <a:defRPr/>
            </a:pPr>
            <a:r>
              <a:rPr lang="el-GR" b="1" i="1" dirty="0">
                <a:solidFill>
                  <a:srgbClr val="494949"/>
                </a:solidFill>
              </a:rPr>
              <a:t>στη χώρα μας</a:t>
            </a:r>
            <a:endParaRPr lang="el-GR" sz="2800" b="1" i="1" dirty="0"/>
          </a:p>
        </p:txBody>
      </p:sp>
      <p:sp>
        <p:nvSpPr>
          <p:cNvPr id="58390" name="Line 22" descr="Because..."/>
          <p:cNvSpPr>
            <a:spLocks noChangeShapeType="1"/>
          </p:cNvSpPr>
          <p:nvPr/>
        </p:nvSpPr>
        <p:spPr bwMode="auto">
          <a:xfrm flipV="1">
            <a:off x="4346575" y="1133475"/>
            <a:ext cx="2565400" cy="720725"/>
          </a:xfrm>
          <a:prstGeom prst="line">
            <a:avLst/>
          </a:prstGeom>
          <a:noFill/>
          <a:ln w="9525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8391" name="AutoShape 23"/>
          <p:cNvSpPr>
            <a:spLocks noChangeArrowheads="1"/>
          </p:cNvSpPr>
          <p:nvPr/>
        </p:nvSpPr>
        <p:spPr bwMode="auto">
          <a:xfrm>
            <a:off x="6462713" y="4373563"/>
            <a:ext cx="2295525" cy="116998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l-GR" sz="1600" b="1" dirty="0"/>
              <a:t>Χρειάζεται να …. </a:t>
            </a:r>
            <a:r>
              <a:rPr lang="el-GR" sz="1600" b="1" i="1" dirty="0">
                <a:solidFill>
                  <a:srgbClr val="494949"/>
                </a:solidFill>
              </a:rPr>
              <a:t>προετοιμαστούμε ώστε να τα αντιμετωπίσουμε </a:t>
            </a:r>
          </a:p>
        </p:txBody>
      </p:sp>
      <p:sp>
        <p:nvSpPr>
          <p:cNvPr id="58392" name="Rectangle 53"/>
          <p:cNvSpPr>
            <a:spLocks noChangeArrowheads="1"/>
          </p:cNvSpPr>
          <p:nvPr/>
        </p:nvSpPr>
        <p:spPr bwMode="auto">
          <a:xfrm>
            <a:off x="6958014" y="1583681"/>
            <a:ext cx="2185988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2400" b="1" i="1" dirty="0" smtClean="0"/>
              <a:t>“</a:t>
            </a:r>
            <a:r>
              <a:rPr lang="el-GR" sz="2400" b="1" i="1" dirty="0"/>
              <a:t>παράδειγμα</a:t>
            </a:r>
            <a:r>
              <a:rPr lang="en-GB" sz="2400" b="1" i="1" dirty="0" smtClean="0"/>
              <a:t>”</a:t>
            </a:r>
            <a:endParaRPr lang="el-GR" sz="2400" b="1" i="1" dirty="0"/>
          </a:p>
        </p:txBody>
      </p:sp>
      <p:sp>
        <p:nvSpPr>
          <p:cNvPr id="21" name="Title 2"/>
          <p:cNvSpPr txBox="1">
            <a:spLocks/>
          </p:cNvSpPr>
          <p:nvPr/>
        </p:nvSpPr>
        <p:spPr>
          <a:xfrm rot="16200000">
            <a:off x="6592268" y="4306268"/>
            <a:ext cx="4725304" cy="37816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l-GR" sz="2000" b="1" i="1" spc="3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Προπαρασκευαστικό </a:t>
            </a:r>
            <a:r>
              <a:rPr lang="el-GR" sz="2000" b="1" i="1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στάδιο</a:t>
            </a:r>
            <a:endParaRPr lang="el-GR" sz="2000" b="1" i="1" spc="3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790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341313" y="1223963"/>
            <a:ext cx="5040312" cy="531018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l-GR" b="1" dirty="0" smtClean="0"/>
              <a:t>Πού… </a:t>
            </a:r>
            <a:r>
              <a:rPr lang="el-GR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ξεκινούν αυτά τα φαινόμενα; </a:t>
            </a:r>
          </a:p>
          <a:p>
            <a:pPr>
              <a:defRPr/>
            </a:pPr>
            <a:r>
              <a:rPr lang="el-GR" b="1" dirty="0"/>
              <a:t>Τι </a:t>
            </a:r>
            <a:r>
              <a:rPr lang="el-GR" b="1" dirty="0" smtClean="0"/>
              <a:t>είναι… </a:t>
            </a:r>
            <a:r>
              <a:rPr lang="el-GR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μια ηφαιστειακή έκρηξη;</a:t>
            </a:r>
          </a:p>
          <a:p>
            <a:pPr>
              <a:defRPr/>
            </a:pPr>
            <a:r>
              <a:rPr lang="el-GR" b="1" dirty="0"/>
              <a:t>Τι </a:t>
            </a:r>
            <a:r>
              <a:rPr lang="el-GR" b="1" dirty="0" smtClean="0"/>
              <a:t>είναι… </a:t>
            </a:r>
            <a:r>
              <a:rPr lang="el-GR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ο σεισμός;</a:t>
            </a:r>
          </a:p>
          <a:p>
            <a:pPr>
              <a:defRPr/>
            </a:pPr>
            <a:r>
              <a:rPr lang="el-GR" b="1" dirty="0" smtClean="0"/>
              <a:t>Πότε… </a:t>
            </a:r>
            <a:r>
              <a:rPr lang="el-GR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συμβαίνει ένας σεισμός;</a:t>
            </a:r>
          </a:p>
          <a:p>
            <a:pPr>
              <a:defRPr/>
            </a:pPr>
            <a:r>
              <a:rPr lang="el-GR" b="1" dirty="0" smtClean="0"/>
              <a:t>Γιατί… </a:t>
            </a:r>
            <a:r>
              <a:rPr lang="el-GR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συμβαίνουν </a:t>
            </a:r>
            <a:r>
              <a:rPr lang="el-GR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σεισμοί;</a:t>
            </a:r>
          </a:p>
          <a:p>
            <a:pPr>
              <a:defRPr/>
            </a:pPr>
            <a:r>
              <a:rPr lang="el-GR" b="1" dirty="0" smtClean="0"/>
              <a:t>Πώς…  </a:t>
            </a:r>
            <a:r>
              <a:rPr lang="el-GR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συμβαίνει ένας σεισμός;</a:t>
            </a:r>
          </a:p>
          <a:p>
            <a:pPr>
              <a:defRPr/>
            </a:pPr>
            <a:r>
              <a:rPr lang="el-GR" b="1" dirty="0" smtClean="0"/>
              <a:t>Γιατί…  </a:t>
            </a:r>
            <a:r>
              <a:rPr lang="el-GR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εκρήγνυται </a:t>
            </a:r>
            <a:r>
              <a:rPr lang="el-GR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ένα ηφαίστειο;</a:t>
            </a:r>
          </a:p>
          <a:p>
            <a:pPr>
              <a:defRPr/>
            </a:pPr>
            <a:r>
              <a:rPr lang="el-GR" b="1" dirty="0" smtClean="0"/>
              <a:t>Πώς… </a:t>
            </a:r>
            <a:r>
              <a:rPr lang="el-GR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εκρήγνυται ένα ηφαίστειο; </a:t>
            </a:r>
          </a:p>
          <a:p>
            <a:pPr>
              <a:defRPr/>
            </a:pPr>
            <a:r>
              <a:rPr lang="el-GR" b="1" dirty="0" smtClean="0"/>
              <a:t>Πότε…  </a:t>
            </a:r>
            <a:r>
              <a:rPr lang="el-GR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εκρήγνυται ένα ηφαίστειο; </a:t>
            </a:r>
          </a:p>
          <a:p>
            <a:pPr>
              <a:defRPr/>
            </a:pPr>
            <a:r>
              <a:rPr lang="el-GR" b="1" dirty="0"/>
              <a:t>Ποια </a:t>
            </a:r>
            <a:r>
              <a:rPr lang="el-GR" b="1" dirty="0" smtClean="0"/>
              <a:t>είναι… </a:t>
            </a:r>
            <a:r>
              <a:rPr lang="el-GR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τα αποτελέσματα ενός σεισμού ή μιας ηφαιστειακής έκρηξης;</a:t>
            </a:r>
          </a:p>
          <a:p>
            <a:pPr>
              <a:defRPr/>
            </a:pPr>
            <a:r>
              <a:rPr lang="el-GR" b="1" dirty="0"/>
              <a:t>Ποια </a:t>
            </a:r>
            <a:r>
              <a:rPr lang="el-GR" b="1" dirty="0" smtClean="0"/>
              <a:t>είναι… </a:t>
            </a:r>
            <a:r>
              <a:rPr lang="el-GR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η σχέση μεταξύ σεισμών και ηφαιστειακών εκρήξεων;</a:t>
            </a:r>
          </a:p>
          <a:p>
            <a:pPr>
              <a:defRPr/>
            </a:pPr>
            <a:r>
              <a:rPr lang="el-GR" b="1" dirty="0" smtClean="0"/>
              <a:t>Πώς… </a:t>
            </a:r>
            <a:r>
              <a:rPr lang="el-GR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συνδέονται οι εκρήξεις με τους σεισμούς;</a:t>
            </a:r>
          </a:p>
          <a:p>
            <a:pPr>
              <a:defRPr/>
            </a:pPr>
            <a:r>
              <a:rPr lang="el-GR" b="1" dirty="0" smtClean="0"/>
              <a:t>Μπορούμε… </a:t>
            </a:r>
            <a:r>
              <a:rPr lang="el-GR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να προβλέψουμε ένα σεισμό ή μια ηφαιστειακή έκρηξη;</a:t>
            </a:r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5651500" y="2393950"/>
            <a:ext cx="3195638" cy="355533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l-GR" b="1" dirty="0"/>
              <a:t>Πώς μπορώ </a:t>
            </a:r>
            <a:r>
              <a:rPr lang="el-GR" b="1" dirty="0" smtClean="0"/>
              <a:t>να… </a:t>
            </a:r>
            <a:r>
              <a:rPr lang="el-GR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προετοιμαστώ </a:t>
            </a:r>
            <a:r>
              <a:rPr lang="el-GR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ώστε να αντιμετωπίσω ένα σεισμό ή μια ηφαιστειακή έκρηξη;</a:t>
            </a:r>
          </a:p>
          <a:p>
            <a:pPr>
              <a:defRPr/>
            </a:pPr>
            <a:r>
              <a:rPr lang="el-GR" b="1" dirty="0" smtClean="0"/>
              <a:t>Τι </a:t>
            </a:r>
            <a:r>
              <a:rPr lang="el-GR" b="1" dirty="0"/>
              <a:t>μπορώ να κάνω </a:t>
            </a:r>
            <a:r>
              <a:rPr lang="el-GR" b="1" dirty="0" smtClean="0"/>
              <a:t>πριν… </a:t>
            </a:r>
            <a:r>
              <a:rPr lang="el-GR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από ένα σεισμό ή έκρηξη;</a:t>
            </a:r>
          </a:p>
          <a:p>
            <a:pPr>
              <a:defRPr/>
            </a:pPr>
            <a:r>
              <a:rPr lang="el-GR" b="1" dirty="0" smtClean="0"/>
              <a:t>Τι </a:t>
            </a:r>
            <a:r>
              <a:rPr lang="el-GR" b="1" dirty="0"/>
              <a:t>μπορώ να κάνω κατά τη </a:t>
            </a:r>
            <a:r>
              <a:rPr lang="el-GR" b="1" dirty="0" smtClean="0"/>
              <a:t>διάρκεια… </a:t>
            </a:r>
            <a:r>
              <a:rPr lang="el-GR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ενός σεισμού;</a:t>
            </a:r>
          </a:p>
          <a:p>
            <a:pPr>
              <a:defRPr/>
            </a:pPr>
            <a:r>
              <a:rPr lang="el-GR" b="1" dirty="0" smtClean="0"/>
              <a:t>Τι </a:t>
            </a:r>
            <a:r>
              <a:rPr lang="el-GR" b="1" dirty="0"/>
              <a:t>μπορώ να κάνω </a:t>
            </a:r>
            <a:r>
              <a:rPr lang="el-GR" b="1" dirty="0" smtClean="0"/>
              <a:t>μετά… </a:t>
            </a:r>
            <a:r>
              <a:rPr lang="el-GR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από το σεισμό;</a:t>
            </a:r>
          </a:p>
          <a:p>
            <a:pPr>
              <a:defRPr/>
            </a:pPr>
            <a:endParaRPr lang="el-GR" b="1" dirty="0"/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>
            <a:off x="2276475" y="233363"/>
            <a:ext cx="0" cy="946150"/>
          </a:xfrm>
          <a:prstGeom prst="line">
            <a:avLst/>
          </a:prstGeom>
          <a:noFill/>
          <a:ln w="9525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7316788" y="279400"/>
            <a:ext cx="0" cy="2070100"/>
          </a:xfrm>
          <a:prstGeom prst="line">
            <a:avLst/>
          </a:prstGeom>
          <a:noFill/>
          <a:ln w="9525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 rot="16200000">
            <a:off x="6592268" y="4306268"/>
            <a:ext cx="4725304" cy="37816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l-GR" sz="2000" b="1" i="1" spc="3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Προπαρασκευαστικό </a:t>
            </a:r>
            <a:r>
              <a:rPr lang="el-GR" sz="2000" b="1" i="1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στάδιο</a:t>
            </a:r>
            <a:endParaRPr lang="el-GR" sz="2000" b="1" i="1" spc="3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1048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533" name="Group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468178"/>
              </p:ext>
            </p:extLst>
          </p:nvPr>
        </p:nvGraphicFramePr>
        <p:xfrm>
          <a:off x="385763" y="1089025"/>
          <a:ext cx="8147050" cy="5129214"/>
        </p:xfrm>
        <a:graphic>
          <a:graphicData uri="http://schemas.openxmlformats.org/drawingml/2006/table">
            <a:tbl>
              <a:tblPr/>
              <a:tblGrid>
                <a:gridCol w="2036762"/>
                <a:gridCol w="2036763"/>
                <a:gridCol w="2036762"/>
                <a:gridCol w="2036763"/>
              </a:tblGrid>
              <a:tr h="6635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/>
                          <a:ea typeface="Calibri" pitchFamily="34" charset="0"/>
                          <a:cs typeface="Times New Roman" pitchFamily="18" charset="0"/>
                        </a:rPr>
                        <a:t>“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Υπόθεση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/>
                          <a:ea typeface="Calibri" pitchFamily="34" charset="0"/>
                          <a:cs typeface="Times New Roman" pitchFamily="18" charset="0"/>
                        </a:rPr>
                        <a:t>”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/>
                          <a:ea typeface="Calibri" pitchFamily="34" charset="0"/>
                          <a:cs typeface="Times New Roman" pitchFamily="18" charset="0"/>
                        </a:rPr>
                        <a:t>“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Έρευνα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/>
                          <a:ea typeface="Calibri" pitchFamily="34" charset="0"/>
                          <a:cs typeface="Times New Roman" pitchFamily="18" charset="0"/>
                        </a:rPr>
                        <a:t>”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«Ερώτηση 1»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«Ερώτηση 2»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«Ερώτηση 1»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«Ερώτηση 2»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</a:tr>
              <a:tr h="172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..............................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..............................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.............................</a:t>
                      </a:r>
                      <a:endParaRPr kumimoji="0" lang="en-GB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..............................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..............................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..............................</a:t>
                      </a:r>
                      <a:endParaRPr kumimoji="0" lang="en-GB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..............................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..............................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..............................</a:t>
                      </a:r>
                      <a:endParaRPr kumimoji="0" lang="en-GB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..............................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..............................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..............................</a:t>
                      </a:r>
                      <a:endParaRPr kumimoji="0" lang="en-GB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«Ερώτηση 3»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«Ερώτηση 3»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8621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.......................................................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.......................................................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.......................................................</a:t>
                      </a:r>
                      <a:endParaRPr kumimoji="0" lang="en-GB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.........................................................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.........................................................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.........................................................</a:t>
                      </a:r>
                      <a:endParaRPr kumimoji="0" lang="en-GB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0534" name="Rectangle 53"/>
          <p:cNvSpPr>
            <a:spLocks noChangeArrowheads="1"/>
          </p:cNvSpPr>
          <p:nvPr/>
        </p:nvSpPr>
        <p:spPr bwMode="auto">
          <a:xfrm>
            <a:off x="7452320" y="181402"/>
            <a:ext cx="1691680" cy="830997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2400" b="1" i="1" dirty="0" smtClean="0"/>
              <a:t>“</a:t>
            </a:r>
            <a:r>
              <a:rPr lang="el-GR" sz="2400" b="1" i="1" dirty="0" smtClean="0"/>
              <a:t>Φύλλο Εργασίας </a:t>
            </a:r>
            <a:r>
              <a:rPr lang="en-GB" sz="2400" b="1" i="1" dirty="0" smtClean="0"/>
              <a:t>”</a:t>
            </a:r>
            <a:endParaRPr lang="el-GR" sz="2400" b="1" i="1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 rot="16200000">
            <a:off x="6592268" y="4306268"/>
            <a:ext cx="4725304" cy="37816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l-GR" sz="2000" b="1" i="1" spc="3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Προπαρασκευαστικό </a:t>
            </a:r>
            <a:r>
              <a:rPr lang="el-GR" sz="2000" b="1" i="1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στάδιο</a:t>
            </a:r>
            <a:endParaRPr lang="el-GR" sz="2000" b="1" i="1" spc="3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6790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περιεχομένου 8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23184"/>
          </a:xfrm>
        </p:spPr>
        <p:txBody>
          <a:bodyPr>
            <a:normAutofit lnSpcReduction="10000"/>
          </a:bodyPr>
          <a:lstStyle/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l-GR" sz="2800" b="1" spc="3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Επίσκεψη εκπαιδευτικών κέντρων </a:t>
            </a:r>
            <a:endParaRPr lang="el-GR" sz="2800" b="1" spc="3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r>
              <a:rPr lang="el-GR" sz="2800" b="1" spc="3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και </a:t>
            </a:r>
            <a:r>
              <a:rPr lang="el-GR" sz="2800" b="1" spc="3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οργανισμών </a:t>
            </a:r>
            <a:r>
              <a:rPr lang="el-GR" sz="2800" b="1" spc="3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(κινητή έκθεση, εκπαιδευτικές δράσεις)</a:t>
            </a:r>
            <a:endParaRPr lang="el-GR" sz="2800" b="1" spc="3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endParaRPr lang="el-GR" sz="2800" b="1" spc="3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l-GR" sz="2800" b="1" spc="3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Επίσκεψη σε μουσεία (προσομοιωτής σεισμών, κινητή έκθεση, εκπαιδευτικά προγράμματα ) </a:t>
            </a:r>
          </a:p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endParaRPr lang="el-GR" sz="2800" b="1" spc="3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l-GR" sz="2800" b="1" spc="3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Υλοποίηση πειραμάτων σχετικών με τα φυσικά φαινόμενα </a:t>
            </a:r>
          </a:p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219200"/>
          </a:xfrm>
        </p:spPr>
        <p:txBody>
          <a:bodyPr>
            <a:no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el-GR" sz="2800" b="1" spc="3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Υλοποίηση </a:t>
            </a:r>
            <a:r>
              <a:rPr lang="el-GR" sz="2800" b="1" spc="3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των </a:t>
            </a:r>
            <a:r>
              <a:rPr lang="el-GR" sz="2800" b="1" spc="3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διαφόρων εκπαιδευτικών δραστηριοτήτων</a:t>
            </a:r>
            <a:r>
              <a:rPr lang="el-GR" sz="2800" b="1" spc="3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800" b="1" spc="3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67544" y="260648"/>
            <a:ext cx="8229600" cy="7563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1" i="0" u="none" strike="noStrike" kern="1200" cap="none" spc="3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 rot="16200000">
            <a:off x="6592268" y="4306268"/>
            <a:ext cx="4725304" cy="37816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l-GR" sz="2000" b="1" i="1" spc="3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Βιωματικό στάδιο </a:t>
            </a:r>
          </a:p>
        </p:txBody>
      </p:sp>
    </p:spTree>
    <p:extLst>
      <p:ext uri="{BB962C8B-B14F-4D97-AF65-F5344CB8AC3E}">
        <p14:creationId xmlns:p14="http://schemas.microsoft.com/office/powerpoint/2010/main" val="65024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734198"/>
              </p:ext>
            </p:extLst>
          </p:nvPr>
        </p:nvGraphicFramePr>
        <p:xfrm>
          <a:off x="566738" y="1089025"/>
          <a:ext cx="8145904" cy="4905546"/>
        </p:xfrm>
        <a:graphic>
          <a:graphicData uri="http://schemas.openxmlformats.org/drawingml/2006/table">
            <a:tbl>
              <a:tblPr/>
              <a:tblGrid>
                <a:gridCol w="4072952"/>
                <a:gridCol w="4072952"/>
              </a:tblGrid>
              <a:tr h="63360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“</a:t>
                      </a:r>
                      <a:r>
                        <a:rPr lang="el-GR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Επαλήθευση</a:t>
                      </a:r>
                      <a:r>
                        <a:rPr lang="en-US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”</a:t>
                      </a:r>
                      <a:endParaRPr lang="el-GR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0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«Ερώτηση 1»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«Ερώτηση 2»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</a:tr>
              <a:tr h="1651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.....................................</a:t>
                      </a:r>
                      <a:endParaRPr lang="el-GR" sz="19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.....................................</a:t>
                      </a:r>
                      <a:endParaRPr lang="el-GR" sz="19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.....................................</a:t>
                      </a:r>
                      <a:endParaRPr lang="el-GR" sz="19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.....................................</a:t>
                      </a:r>
                      <a:endParaRPr lang="el-GR" sz="19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.....................................</a:t>
                      </a:r>
                      <a:endParaRPr lang="el-GR" sz="19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.....................................</a:t>
                      </a:r>
                      <a:endParaRPr lang="el-GR" sz="19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585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«Ερώτηση 3»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77981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.......................................................</a:t>
                      </a:r>
                      <a:endParaRPr lang="el-GR" sz="19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.......................................................</a:t>
                      </a:r>
                      <a:endParaRPr lang="el-GR" sz="19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.......................................................</a:t>
                      </a:r>
                      <a:endParaRPr lang="el-GR" sz="19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 txBox="1">
            <a:spLocks/>
          </p:cNvSpPr>
          <p:nvPr/>
        </p:nvSpPr>
        <p:spPr>
          <a:xfrm rot="16200000">
            <a:off x="6592268" y="4306268"/>
            <a:ext cx="4725304" cy="37816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l-GR" sz="2000" b="1" i="1" spc="3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Τελικό στάδιο</a:t>
            </a:r>
          </a:p>
        </p:txBody>
      </p:sp>
    </p:spTree>
    <p:extLst>
      <p:ext uri="{BB962C8B-B14F-4D97-AF65-F5344CB8AC3E}">
        <p14:creationId xmlns:p14="http://schemas.microsoft.com/office/powerpoint/2010/main" val="82761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3"/>
          <p:cNvSpPr>
            <a:spLocks noChangeArrowheads="1"/>
          </p:cNvSpPr>
          <p:nvPr/>
        </p:nvSpPr>
        <p:spPr bwMode="auto">
          <a:xfrm>
            <a:off x="7432675" y="1399500"/>
            <a:ext cx="1711325" cy="86177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l-GR" sz="2500" b="1" i="1" dirty="0">
                <a:ea typeface="Calibri" pitchFamily="34" charset="0"/>
                <a:cs typeface="Times New Roman" pitchFamily="18" charset="0"/>
              </a:rPr>
              <a:t>“Χάρτης Εννοιών </a:t>
            </a:r>
            <a:r>
              <a:rPr lang="en-US" sz="2500" b="1" i="1" dirty="0" smtClean="0"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500" b="1" i="1" dirty="0">
                <a:ea typeface="Calibri" pitchFamily="34" charset="0"/>
                <a:cs typeface="Times New Roman" pitchFamily="18" charset="0"/>
              </a:rPr>
              <a:t>” </a:t>
            </a:r>
            <a:endParaRPr lang="el-GR" sz="20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0179" name="Oval 3"/>
          <p:cNvSpPr>
            <a:spLocks noChangeArrowheads="1"/>
          </p:cNvSpPr>
          <p:nvPr/>
        </p:nvSpPr>
        <p:spPr bwMode="auto">
          <a:xfrm>
            <a:off x="3280705" y="233363"/>
            <a:ext cx="2592115" cy="1392237"/>
          </a:xfrm>
          <a:prstGeom prst="ellipse">
            <a:avLst/>
          </a:prstGeom>
          <a:solidFill>
            <a:schemeClr val="tx2">
              <a:lumMod val="25000"/>
            </a:schemeClr>
          </a:solidFill>
          <a:ln w="25400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l-GR" sz="1400" b="1" dirty="0" smtClean="0">
                <a:latin typeface="Calibri" pitchFamily="34" charset="0"/>
              </a:rPr>
              <a:t>Γιατί </a:t>
            </a:r>
            <a:r>
              <a:rPr lang="el-GR" sz="1400" b="1" dirty="0">
                <a:latin typeface="Calibri" pitchFamily="34" charset="0"/>
              </a:rPr>
              <a:t>να ασχοληθούμε με τους σεισμούς και/ή με τις ηφαιστειακές εκρήξεις;</a:t>
            </a:r>
          </a:p>
        </p:txBody>
      </p:sp>
      <p:cxnSp>
        <p:nvCxnSpPr>
          <p:cNvPr id="50180" name="AutoShape 4"/>
          <p:cNvCxnSpPr>
            <a:cxnSpLocks noChangeShapeType="1"/>
            <a:stCxn id="50182" idx="2"/>
            <a:endCxn id="50188" idx="0"/>
          </p:cNvCxnSpPr>
          <p:nvPr/>
        </p:nvCxnSpPr>
        <p:spPr bwMode="auto">
          <a:xfrm flipH="1">
            <a:off x="2335364" y="4486276"/>
            <a:ext cx="724468" cy="1000198"/>
          </a:xfrm>
          <a:prstGeom prst="straightConnector1">
            <a:avLst/>
          </a:prstGeom>
          <a:noFill/>
          <a:ln w="25400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</p:spPr>
      </p:cxnSp>
      <p:sp>
        <p:nvSpPr>
          <p:cNvPr id="50181" name="Oval 5"/>
          <p:cNvSpPr>
            <a:spLocks noChangeArrowheads="1"/>
          </p:cNvSpPr>
          <p:nvPr/>
        </p:nvSpPr>
        <p:spPr bwMode="auto">
          <a:xfrm>
            <a:off x="3059832" y="1898650"/>
            <a:ext cx="3024336" cy="1602358"/>
          </a:xfrm>
          <a:prstGeom prst="ellipse">
            <a:avLst/>
          </a:prstGeom>
          <a:solidFill>
            <a:schemeClr val="tx2">
              <a:lumMod val="25000"/>
            </a:schemeClr>
          </a:solidFill>
          <a:ln w="25400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l-GR" sz="1600" b="1" dirty="0">
                <a:latin typeface="Calibri" pitchFamily="34" charset="0"/>
              </a:rPr>
              <a:t>Είναι καταστροφικά ως φαινόμενα ή προκαλούν καταστροφές</a:t>
            </a:r>
            <a:endParaRPr lang="el-GR" sz="2800" b="1" dirty="0">
              <a:latin typeface="Arial" pitchFamily="34" charset="0"/>
            </a:endParaRPr>
          </a:p>
        </p:txBody>
      </p:sp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3059832" y="3833813"/>
            <a:ext cx="3024336" cy="1304925"/>
          </a:xfrm>
          <a:prstGeom prst="ellipse">
            <a:avLst/>
          </a:prstGeom>
          <a:solidFill>
            <a:schemeClr val="tx2">
              <a:lumMod val="25000"/>
            </a:schemeClr>
          </a:solidFill>
          <a:ln w="25400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l-GR" sz="1600" b="1" dirty="0">
                <a:latin typeface="Calibri" pitchFamily="34" charset="0"/>
              </a:rPr>
              <a:t>Τι μπορώ να κάνω για να αντιμετωπίσω αυτά τα φυσικά φαινόμενα; </a:t>
            </a:r>
            <a:endParaRPr lang="el-GR" sz="2800" b="1" dirty="0">
              <a:latin typeface="Arial" pitchFamily="34" charset="0"/>
            </a:endParaRPr>
          </a:p>
        </p:txBody>
      </p:sp>
      <p:cxnSp>
        <p:nvCxnSpPr>
          <p:cNvPr id="50183" name="AutoShape 7"/>
          <p:cNvCxnSpPr>
            <a:cxnSpLocks noChangeShapeType="1"/>
            <a:stCxn id="50179" idx="4"/>
            <a:endCxn id="50181" idx="0"/>
          </p:cNvCxnSpPr>
          <p:nvPr/>
        </p:nvCxnSpPr>
        <p:spPr bwMode="auto">
          <a:xfrm flipH="1">
            <a:off x="4572000" y="1625600"/>
            <a:ext cx="4763" cy="273050"/>
          </a:xfrm>
          <a:prstGeom prst="straightConnector1">
            <a:avLst/>
          </a:prstGeom>
          <a:noFill/>
          <a:ln w="25400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</p:spPr>
      </p:cxnSp>
      <p:cxnSp>
        <p:nvCxnSpPr>
          <p:cNvPr id="50184" name="AutoShape 8"/>
          <p:cNvCxnSpPr>
            <a:cxnSpLocks noChangeShapeType="1"/>
            <a:stCxn id="50181" idx="4"/>
            <a:endCxn id="50182" idx="0"/>
          </p:cNvCxnSpPr>
          <p:nvPr/>
        </p:nvCxnSpPr>
        <p:spPr bwMode="auto">
          <a:xfrm>
            <a:off x="4572000" y="3501008"/>
            <a:ext cx="0" cy="332805"/>
          </a:xfrm>
          <a:prstGeom prst="straightConnector1">
            <a:avLst/>
          </a:prstGeom>
          <a:noFill/>
          <a:ln w="25400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</p:spPr>
      </p:cxnSp>
      <p:cxnSp>
        <p:nvCxnSpPr>
          <p:cNvPr id="50185" name="AutoShape 9"/>
          <p:cNvCxnSpPr>
            <a:cxnSpLocks noChangeShapeType="1"/>
            <a:stCxn id="50187" idx="2"/>
            <a:endCxn id="50188" idx="6"/>
          </p:cNvCxnSpPr>
          <p:nvPr/>
        </p:nvCxnSpPr>
        <p:spPr bwMode="auto">
          <a:xfrm flipH="1">
            <a:off x="3554564" y="5953993"/>
            <a:ext cx="2052485" cy="0"/>
          </a:xfrm>
          <a:prstGeom prst="straightConnector1">
            <a:avLst/>
          </a:prstGeom>
          <a:noFill/>
          <a:ln w="25400">
            <a:solidFill>
              <a:schemeClr val="tx2">
                <a:lumMod val="50000"/>
              </a:schemeClr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0186" name="AutoShape 10"/>
          <p:cNvCxnSpPr>
            <a:cxnSpLocks noChangeShapeType="1"/>
            <a:stCxn id="50182" idx="6"/>
            <a:endCxn id="50187" idx="0"/>
          </p:cNvCxnSpPr>
          <p:nvPr/>
        </p:nvCxnSpPr>
        <p:spPr bwMode="auto">
          <a:xfrm>
            <a:off x="6084168" y="4486276"/>
            <a:ext cx="949573" cy="968374"/>
          </a:xfrm>
          <a:prstGeom prst="straightConnector1">
            <a:avLst/>
          </a:prstGeom>
          <a:noFill/>
          <a:ln w="25400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</p:spPr>
      </p:cxnSp>
      <p:sp>
        <p:nvSpPr>
          <p:cNvPr id="50187" name="Oval 11"/>
          <p:cNvSpPr>
            <a:spLocks noChangeArrowheads="1"/>
          </p:cNvSpPr>
          <p:nvPr/>
        </p:nvSpPr>
        <p:spPr bwMode="auto">
          <a:xfrm>
            <a:off x="5607049" y="5454650"/>
            <a:ext cx="2853383" cy="998686"/>
          </a:xfrm>
          <a:prstGeom prst="ellipse">
            <a:avLst/>
          </a:prstGeom>
          <a:solidFill>
            <a:schemeClr val="tx2">
              <a:lumMod val="25000"/>
            </a:schemeClr>
          </a:solidFill>
          <a:ln w="25400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l-GR" sz="1600" b="1" dirty="0" smtClean="0">
                <a:latin typeface="Calibri" pitchFamily="34" charset="0"/>
              </a:rPr>
              <a:t>Να </a:t>
            </a:r>
            <a:r>
              <a:rPr lang="el-GR" sz="1600" b="1" dirty="0">
                <a:latin typeface="Calibri" pitchFamily="34" charset="0"/>
              </a:rPr>
              <a:t>προετοιμαστώ για την περίπτωση να </a:t>
            </a:r>
            <a:r>
              <a:rPr lang="el-GR" sz="1600" b="1" dirty="0" smtClean="0">
                <a:latin typeface="Calibri" pitchFamily="34" charset="0"/>
              </a:rPr>
              <a:t>συμβούν</a:t>
            </a:r>
            <a:endParaRPr lang="el-GR" sz="2800" b="1" dirty="0">
              <a:latin typeface="Arial" pitchFamily="34" charset="0"/>
            </a:endParaRPr>
          </a:p>
        </p:txBody>
      </p:sp>
      <p:sp>
        <p:nvSpPr>
          <p:cNvPr id="50188" name="Oval 12"/>
          <p:cNvSpPr>
            <a:spLocks noChangeArrowheads="1"/>
          </p:cNvSpPr>
          <p:nvPr/>
        </p:nvSpPr>
        <p:spPr bwMode="auto">
          <a:xfrm>
            <a:off x="1116164" y="5486474"/>
            <a:ext cx="2438400" cy="935037"/>
          </a:xfrm>
          <a:prstGeom prst="ellipse">
            <a:avLst/>
          </a:prstGeom>
          <a:solidFill>
            <a:schemeClr val="tx2">
              <a:lumMod val="25000"/>
            </a:schemeClr>
          </a:solidFill>
          <a:ln w="25400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l-GR" sz="1600" b="1" dirty="0" smtClean="0">
                <a:latin typeface="Calibri" pitchFamily="34" charset="0"/>
              </a:rPr>
              <a:t>Να </a:t>
            </a:r>
            <a:r>
              <a:rPr lang="el-GR" sz="1600" b="1" dirty="0">
                <a:latin typeface="Calibri" pitchFamily="34" charset="0"/>
              </a:rPr>
              <a:t>μάθω για </a:t>
            </a:r>
            <a:r>
              <a:rPr lang="el-GR" sz="1600" b="1" dirty="0" smtClean="0">
                <a:latin typeface="Calibri" pitchFamily="34" charset="0"/>
              </a:rPr>
              <a:t>αυτά</a:t>
            </a:r>
            <a:endParaRPr lang="el-GR" sz="2800" b="1" dirty="0">
              <a:latin typeface="Arial" pitchFamily="34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 rot="18957384">
            <a:off x="-320455" y="588473"/>
            <a:ext cx="4149195" cy="75632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el-GR" sz="3200" b="1" i="1" spc="3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 rot="16200000">
            <a:off x="6592268" y="4306268"/>
            <a:ext cx="4725304" cy="37816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l-GR" sz="2000" b="1" i="1" spc="3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Τελικό στάδιο</a:t>
            </a:r>
          </a:p>
        </p:txBody>
      </p:sp>
    </p:spTree>
    <p:extLst>
      <p:ext uri="{BB962C8B-B14F-4D97-AF65-F5344CB8AC3E}">
        <p14:creationId xmlns:p14="http://schemas.microsoft.com/office/powerpoint/2010/main" val="269559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305800" cy="2520280"/>
          </a:xfrm>
        </p:spPr>
        <p:txBody>
          <a:bodyPr/>
          <a:lstStyle/>
          <a:p>
            <a:r>
              <a:rPr lang="el-GR" sz="4400" b="1" u="sng" spc="300" dirty="0">
                <a:solidFill>
                  <a:srgbClr val="FEFAC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Εκπαιδευτικό Πρόγραμμα στο Μουσείο Φυσικής Ιστορίας της Κρήτης</a:t>
            </a:r>
            <a:br>
              <a:rPr lang="el-GR" sz="4400" b="1" u="sng" spc="300" dirty="0">
                <a:solidFill>
                  <a:srgbClr val="FEFAC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5375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3312368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l-GR" sz="2800" dirty="0" smtClean="0"/>
              <a:t>Μέσα από ένα σενάριο τα παιδιά γίνονται ερευνητές και μέσα από μια διαδρομή σταθμών, που βρίσκονται στο χώρο, εξετάζουν το φαινόμενο του σεισμού καθώς και τις ηφαιστειακές εκρήξεις.</a:t>
            </a:r>
            <a:br>
              <a:rPr lang="el-GR" sz="2800" dirty="0" smtClean="0"/>
            </a:b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/>
              <a:t/>
            </a:r>
            <a:br>
              <a:rPr lang="el-GR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813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el-GR" dirty="0" smtClean="0"/>
              <a:t>Σταθμοί Έρευνας </a:t>
            </a:r>
            <a:endParaRPr lang="en-US" dirty="0"/>
          </a:p>
        </p:txBody>
      </p:sp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1866001262"/>
              </p:ext>
            </p:extLst>
          </p:nvPr>
        </p:nvGraphicFramePr>
        <p:xfrm>
          <a:off x="827584" y="1124744"/>
          <a:ext cx="748883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6250" y="2889250"/>
            <a:ext cx="8229600" cy="3554413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l-GR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Απευθύνεται σε</a:t>
            </a:r>
            <a:r>
              <a:rPr lang="en-US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l-GR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…</a:t>
            </a:r>
            <a:r>
              <a:rPr lang="el-GR" dirty="0" smtClean="0"/>
              <a:t>παιδιά </a:t>
            </a:r>
            <a:r>
              <a:rPr lang="en-US" dirty="0" smtClean="0"/>
              <a:t>6-13 </a:t>
            </a:r>
            <a:r>
              <a:rPr lang="el-GR" dirty="0" smtClean="0"/>
              <a:t>χρόνων</a:t>
            </a:r>
            <a:r>
              <a:rPr lang="en-US" dirty="0" smtClean="0"/>
              <a:t>, </a:t>
            </a:r>
            <a:r>
              <a:rPr lang="el-GR" dirty="0" smtClean="0"/>
              <a:t>συμπεριλαμβανομένων και των παιδιών με κινητικές δυσκολίες</a:t>
            </a:r>
            <a:r>
              <a:rPr lang="en-US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Όπως επίσης σε…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…</a:t>
            </a:r>
            <a:r>
              <a:rPr lang="el-GR" dirty="0" smtClean="0"/>
              <a:t>Σχολεία</a:t>
            </a:r>
            <a:r>
              <a:rPr lang="en-US" dirty="0" smtClean="0"/>
              <a:t>, </a:t>
            </a:r>
            <a:r>
              <a:rPr lang="el-GR" dirty="0" smtClean="0"/>
              <a:t>Εκπαιδευτικά Κέντρα και Οργανισμούς Περιβαλλοντικής </a:t>
            </a:r>
            <a:r>
              <a:rPr lang="el-GR" dirty="0"/>
              <a:t>Ε</a:t>
            </a:r>
            <a:r>
              <a:rPr lang="el-GR" dirty="0" smtClean="0"/>
              <a:t>κπαίδευσης</a:t>
            </a:r>
            <a:r>
              <a:rPr lang="en-US" dirty="0" smtClean="0"/>
              <a:t>.</a:t>
            </a: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0"/>
            <a:ext cx="8505946" cy="2133236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l-GR" sz="2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</a:t>
            </a:r>
            <a:r>
              <a:rPr lang="el-GR" sz="24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Μουσειοσκεύη</a:t>
            </a:r>
            <a:r>
              <a:rPr lang="el-GR" sz="2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«Σεισμοί </a:t>
            </a:r>
            <a:r>
              <a:rPr lang="el-GR" sz="2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Ηφαίστεια" είναι ένα καινοτόμο εκπαιδευτικό πρόγραμμα που </a:t>
            </a:r>
            <a:r>
              <a:rPr lang="el-GR" sz="2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ανταποκρίνεται </a:t>
            </a:r>
            <a:r>
              <a:rPr lang="el-GR" sz="2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στις κοινωνικές ανάγκες </a:t>
            </a:r>
            <a:r>
              <a:rPr lang="el-GR" sz="2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(προστασίας </a:t>
            </a:r>
            <a:r>
              <a:rPr lang="el-GR" sz="2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φυσικές καταστροφές), μέσα από μια σειρά </a:t>
            </a:r>
            <a:r>
              <a:rPr lang="el-GR" sz="2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εκπαιδευτικών εργαλείων, όπως παραγωγή βιωματικών και διαδραστικών  δραστηριοτήτων.</a:t>
            </a:r>
            <a:endParaRPr lang="el-GR" sz="36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766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F:\ΣΥΛΛΟΓΟΣ ΦΙΛΩΝ\logo NHMC gre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2" y="980728"/>
            <a:ext cx="8572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RACCE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57337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730250" y="6184900"/>
            <a:ext cx="4913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dirty="0">
                <a:latin typeface="Constantia" pitchFamily="18" charset="0"/>
              </a:rPr>
              <a:t>Project co funded by the DG Environment of the EU Grant Agreement  No. 70401/2010/579066/SUB/C4</a:t>
            </a:r>
            <a:endParaRPr lang="el-GR" sz="1600" dirty="0">
              <a:latin typeface="Constantia" pitchFamily="18" charset="0"/>
            </a:endParaRPr>
          </a:p>
        </p:txBody>
      </p:sp>
      <p:pic>
        <p:nvPicPr>
          <p:cNvPr id="5" name="Picture 1" descr="eu_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254750"/>
            <a:ext cx="7191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504523" y="2492896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l-GR" sz="4800" b="1" dirty="0" smtClean="0">
                <a:solidFill>
                  <a:schemeClr val="tx2">
                    <a:lumMod val="50000"/>
                  </a:schemeClr>
                </a:solidFill>
              </a:rPr>
              <a:t>Ευχαριστώ </a:t>
            </a:r>
            <a:r>
              <a:rPr lang="el-GR" sz="4800" b="1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</a:t>
            </a:r>
            <a:endParaRPr lang="en-US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" t="17052" r="6245" b="20278"/>
          <a:stretch/>
        </p:blipFill>
        <p:spPr bwMode="auto">
          <a:xfrm>
            <a:off x="7172018" y="24477"/>
            <a:ext cx="1971982" cy="109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525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6703"/>
            <a:ext cx="2362560" cy="316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6703"/>
            <a:ext cx="2244141" cy="316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367" y="276703"/>
            <a:ext cx="2388362" cy="316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89040"/>
            <a:ext cx="1317580" cy="268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 descr="F:\RACCE\RACCE Deliverables\SUITCASE\mouseiovalitsa GRAPHICS\CD\etiketa c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276290"/>
            <a:ext cx="1194180" cy="119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1"/>
            <a:ext cx="1745451" cy="268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 rot="20059784">
            <a:off x="5609961" y="4479841"/>
            <a:ext cx="32485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l-GR" sz="4000" b="1" cap="none" spc="0" dirty="0" smtClean="0">
                <a:ln/>
                <a:solidFill>
                  <a:schemeClr val="accent3"/>
                </a:solidFill>
                <a:effectLst/>
              </a:rPr>
              <a:t>3</a:t>
            </a:r>
            <a:r>
              <a:rPr lang="en-US" sz="4000" b="1" cap="none" spc="0" dirty="0" smtClean="0">
                <a:ln/>
                <a:solidFill>
                  <a:schemeClr val="accent3"/>
                </a:solidFill>
                <a:effectLst/>
              </a:rPr>
              <a:t>D </a:t>
            </a:r>
            <a:endParaRPr lang="el-GR" sz="40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el-GR" sz="4000" b="1" dirty="0" smtClean="0">
                <a:ln/>
                <a:solidFill>
                  <a:schemeClr val="accent3"/>
                </a:solidFill>
              </a:rPr>
              <a:t>Κατασκευές</a:t>
            </a:r>
            <a:endParaRPr lang="el-GR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823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64896" cy="720080"/>
          </a:xfrm>
        </p:spPr>
        <p:txBody>
          <a:bodyPr>
            <a:noAutofit/>
          </a:bodyPr>
          <a:lstStyle/>
          <a:p>
            <a:pPr marL="274320" indent="-274320">
              <a:defRPr/>
            </a:pPr>
            <a:r>
              <a:rPr lang="el-GR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Στάδια Υλοποίησης </a:t>
            </a:r>
            <a:endParaRPr lang="el-GR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67544" y="1628800"/>
            <a:ext cx="8352928" cy="496855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el-GR" b="1" dirty="0" smtClean="0"/>
              <a:t>Προπαρασκευαστικό στάδιο /στάδιο έρευνας </a:t>
            </a:r>
            <a:endParaRPr lang="en-US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en-US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el-GR" b="1" dirty="0" smtClean="0"/>
              <a:t>Βιωματικό στάδιο /στάδιο δραστηριοτήτων </a:t>
            </a:r>
            <a:endParaRPr lang="en-US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en-US" b="1" dirty="0" smtClean="0"/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el-GR" b="1" dirty="0" smtClean="0"/>
              <a:t>Τελικό στάδιο/ στάδιο ολοκλήρωσης και ελέγχου</a:t>
            </a:r>
          </a:p>
          <a:p>
            <a:pPr marL="0" indent="0">
              <a:buClr>
                <a:schemeClr val="tx2">
                  <a:lumMod val="50000"/>
                </a:schemeClr>
              </a:buClr>
              <a:buNone/>
              <a:defRPr/>
            </a:pPr>
            <a:endParaRPr lang="el-GR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chemeClr val="tx2">
                  <a:lumMod val="50000"/>
                </a:schemeClr>
              </a:buClr>
              <a:buNone/>
              <a:defRPr/>
            </a:pPr>
            <a:endParaRPr lang="en-GB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2">
                  <a:lumMod val="50000"/>
                </a:schemeClr>
              </a:buClr>
              <a:buNone/>
              <a:defRPr/>
            </a:pPr>
            <a:r>
              <a:rPr lang="en-GB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l-GR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 τελικό στάδιο τα </a:t>
            </a:r>
            <a:r>
              <a:rPr lang="el-GR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παιδιά </a:t>
            </a:r>
            <a:r>
              <a:rPr lang="el-GR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αξιολογούν </a:t>
            </a:r>
            <a:r>
              <a:rPr lang="el-GR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 χρήση της νέας γνώσης </a:t>
            </a:r>
            <a:r>
              <a:rPr lang="el-GR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στην </a:t>
            </a:r>
            <a:r>
              <a:rPr lang="el-GR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καθημερινή τους ζωή</a:t>
            </a:r>
            <a:r>
              <a:rPr lang="el-GR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GB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l-GR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70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i="1" u="sng" dirty="0" smtClean="0"/>
          </a:p>
          <a:p>
            <a:pPr marL="0" indent="0">
              <a:buNone/>
            </a:pPr>
            <a:r>
              <a:rPr lang="el-GR" i="1" u="sng" dirty="0" smtClean="0"/>
              <a:t>Πρώτο ερέθισμα</a:t>
            </a:r>
          </a:p>
          <a:p>
            <a:r>
              <a:rPr lang="el-GR" dirty="0" smtClean="0"/>
              <a:t>Εικόνες </a:t>
            </a:r>
          </a:p>
          <a:p>
            <a:r>
              <a:rPr lang="el-GR" dirty="0" smtClean="0"/>
              <a:t>Βίντεο </a:t>
            </a:r>
          </a:p>
          <a:p>
            <a:r>
              <a:rPr lang="el-GR" dirty="0" smtClean="0"/>
              <a:t>Παρατήρηση 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784976" cy="1219200"/>
          </a:xfrm>
        </p:spPr>
        <p:txBody>
          <a:bodyPr>
            <a:normAutofit/>
          </a:bodyPr>
          <a:lstStyle/>
          <a:p>
            <a:r>
              <a:rPr lang="el-GR" sz="3600" b="1" u="sng" dirty="0" smtClean="0">
                <a:solidFill>
                  <a:schemeClr val="tx2">
                    <a:lumMod val="50000"/>
                  </a:schemeClr>
                </a:solidFill>
                <a:effectLst/>
              </a:rPr>
              <a:t>Πρώτη </a:t>
            </a:r>
            <a:r>
              <a:rPr lang="el-GR" sz="3600" b="1" u="sng" dirty="0">
                <a:solidFill>
                  <a:schemeClr val="tx2">
                    <a:lumMod val="50000"/>
                  </a:schemeClr>
                </a:solidFill>
                <a:effectLst/>
              </a:rPr>
              <a:t>προσέγγιση σχετικά με τα φυσικά </a:t>
            </a:r>
            <a:r>
              <a:rPr lang="el-GR" sz="3600" b="1" u="sng" dirty="0" smtClean="0">
                <a:solidFill>
                  <a:schemeClr val="tx2">
                    <a:lumMod val="50000"/>
                  </a:schemeClr>
                </a:solidFill>
                <a:effectLst/>
              </a:rPr>
              <a:t>φαινόμενα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F:\RACCE\RACCE Deliverables\SUITCASE\mouseiovalitsa GRAPHICS\ACTIVITIES\ACT1\gr\kartes_gree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96"/>
          <a:stretch/>
        </p:blipFill>
        <p:spPr bwMode="auto">
          <a:xfrm>
            <a:off x="179512" y="4220233"/>
            <a:ext cx="847452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3 - Τίτλος"/>
          <p:cNvSpPr txBox="1">
            <a:spLocks/>
          </p:cNvSpPr>
          <p:nvPr/>
        </p:nvSpPr>
        <p:spPr>
          <a:xfrm>
            <a:off x="4499992" y="2060848"/>
            <a:ext cx="4032448" cy="13681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274320" indent="-274320" algn="ctr">
              <a:defRPr/>
            </a:pPr>
            <a:r>
              <a:rPr lang="el-G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l-GR" sz="28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εμπειρία είναι το κίνητρο για τη μάθηση και τη γνώση.”</a:t>
            </a:r>
            <a:endParaRPr lang="el-G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 rot="16200000">
            <a:off x="6592268" y="4306268"/>
            <a:ext cx="4725304" cy="37816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l-GR" sz="2000" b="1" i="1" spc="3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Προπαρασκευαστικό </a:t>
            </a:r>
            <a:r>
              <a:rPr lang="el-GR" sz="2000" b="1" i="1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στάδιο</a:t>
            </a:r>
            <a:endParaRPr lang="el-GR" sz="2000" b="1" i="1" spc="3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0235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52"/>
          <p:cNvSpPr>
            <a:spLocks noChangeArrowheads="1"/>
          </p:cNvSpPr>
          <p:nvPr/>
        </p:nvSpPr>
        <p:spPr bwMode="auto">
          <a:xfrm>
            <a:off x="1450975" y="306498"/>
            <a:ext cx="1743075" cy="628650"/>
          </a:xfrm>
          <a:prstGeom prst="ellipse">
            <a:avLst/>
          </a:prstGeom>
          <a:noFill/>
          <a:ln w="9525">
            <a:solidFill>
              <a:srgbClr val="993300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l-GR" sz="1300" b="1" dirty="0" smtClean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Φυσικά Φαινόμενα </a:t>
            </a:r>
            <a:endParaRPr lang="en-US" sz="2000" dirty="0">
              <a:solidFill>
                <a:schemeClr val="tx2">
                  <a:lumMod val="50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78" name="Oval 51"/>
          <p:cNvSpPr>
            <a:spLocks noChangeArrowheads="1"/>
          </p:cNvSpPr>
          <p:nvPr/>
        </p:nvSpPr>
        <p:spPr bwMode="auto">
          <a:xfrm>
            <a:off x="5093593" y="323850"/>
            <a:ext cx="1912938" cy="685800"/>
          </a:xfrm>
          <a:prstGeom prst="ellipse">
            <a:avLst/>
          </a:prstGeom>
          <a:noFill/>
          <a:ln w="9525">
            <a:solidFill>
              <a:srgbClr val="993300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l-GR" sz="1300" b="1" dirty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Φυσικά Φαινόμενα </a:t>
            </a:r>
            <a:endParaRPr lang="en-US" sz="2000" dirty="0">
              <a:solidFill>
                <a:schemeClr val="tx2">
                  <a:lumMod val="50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9479" name="AutoShape 50"/>
          <p:cNvCxnSpPr>
            <a:cxnSpLocks noChangeShapeType="1"/>
            <a:endCxn id="19480" idx="1"/>
          </p:cNvCxnSpPr>
          <p:nvPr/>
        </p:nvCxnSpPr>
        <p:spPr bwMode="auto">
          <a:xfrm flipV="1">
            <a:off x="7035644" y="577739"/>
            <a:ext cx="992981" cy="14117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 type="triangle" w="med" len="med"/>
          </a:ln>
        </p:spPr>
      </p:cxnSp>
      <p:sp>
        <p:nvSpPr>
          <p:cNvPr id="19480" name="AutoShape 49"/>
          <p:cNvSpPr>
            <a:spLocks noChangeArrowheads="1"/>
          </p:cNvSpPr>
          <p:nvPr/>
        </p:nvSpPr>
        <p:spPr bwMode="auto">
          <a:xfrm>
            <a:off x="7707156" y="145827"/>
            <a:ext cx="1285875" cy="863823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l-GR" sz="1200" b="1" dirty="0">
                <a:ea typeface="Calibri" pitchFamily="34" charset="0"/>
                <a:cs typeface="Times New Roman" pitchFamily="18" charset="0"/>
              </a:rPr>
              <a:t>Βροχή</a:t>
            </a:r>
            <a:endParaRPr lang="en-US" sz="1300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5" name="Oval 47"/>
          <p:cNvSpPr>
            <a:spLocks noChangeArrowheads="1"/>
          </p:cNvSpPr>
          <p:nvPr/>
        </p:nvSpPr>
        <p:spPr bwMode="auto">
          <a:xfrm>
            <a:off x="3500438" y="3559175"/>
            <a:ext cx="2347912" cy="900113"/>
          </a:xfrm>
          <a:prstGeom prst="ellipse">
            <a:avLst/>
          </a:prstGeom>
          <a:noFill/>
          <a:ln w="28575">
            <a:solidFill>
              <a:srgbClr val="993300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l-GR" sz="1900" b="1" i="1" dirty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Φυσικά Φαινόμενα </a:t>
            </a:r>
          </a:p>
        </p:txBody>
      </p:sp>
      <p:grpSp>
        <p:nvGrpSpPr>
          <p:cNvPr id="2" name="37 - Ομάδα"/>
          <p:cNvGrpSpPr/>
          <p:nvPr/>
        </p:nvGrpSpPr>
        <p:grpSpPr>
          <a:xfrm>
            <a:off x="341313" y="1403350"/>
            <a:ext cx="8802687" cy="5081588"/>
            <a:chOff x="341313" y="1403350"/>
            <a:chExt cx="8802687" cy="5081588"/>
          </a:xfrm>
          <a:noFill/>
        </p:grpSpPr>
        <p:cxnSp>
          <p:nvCxnSpPr>
            <p:cNvPr id="19466" name="AutoShape 46"/>
            <p:cNvCxnSpPr>
              <a:cxnSpLocks noChangeShapeType="1"/>
              <a:stCxn id="19465" idx="5"/>
              <a:endCxn id="19473" idx="1"/>
            </p:cNvCxnSpPr>
            <p:nvPr/>
          </p:nvCxnSpPr>
          <p:spPr bwMode="auto">
            <a:xfrm>
              <a:off x="5504506" y="4327470"/>
              <a:ext cx="1578773" cy="879096"/>
            </a:xfrm>
            <a:prstGeom prst="straightConnector1">
              <a:avLst/>
            </a:prstGeom>
            <a:grpFill/>
            <a:ln w="9525">
              <a:solidFill>
                <a:schemeClr val="tx2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19467" name="AutoShape 45"/>
            <p:cNvCxnSpPr>
              <a:cxnSpLocks noChangeShapeType="1"/>
              <a:stCxn id="19465" idx="3"/>
              <a:endCxn id="19471" idx="5"/>
            </p:cNvCxnSpPr>
            <p:nvPr/>
          </p:nvCxnSpPr>
          <p:spPr bwMode="auto">
            <a:xfrm flipH="1">
              <a:off x="2136153" y="4327470"/>
              <a:ext cx="1708129" cy="823002"/>
            </a:xfrm>
            <a:prstGeom prst="straightConnector1">
              <a:avLst/>
            </a:prstGeom>
            <a:grpFill/>
            <a:ln w="9525">
              <a:solidFill>
                <a:schemeClr val="tx2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19468" name="AutoShape 44"/>
            <p:cNvCxnSpPr>
              <a:cxnSpLocks noChangeShapeType="1"/>
              <a:stCxn id="19465" idx="0"/>
              <a:endCxn id="24618" idx="3"/>
            </p:cNvCxnSpPr>
            <p:nvPr/>
          </p:nvCxnSpPr>
          <p:spPr bwMode="auto">
            <a:xfrm flipH="1" flipV="1">
              <a:off x="4603778" y="2547230"/>
              <a:ext cx="70602" cy="1012138"/>
            </a:xfrm>
            <a:prstGeom prst="straightConnector1">
              <a:avLst/>
            </a:prstGeom>
            <a:grpFill/>
            <a:ln w="9525">
              <a:solidFill>
                <a:schemeClr val="tx2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19469" name="AutoShape 43"/>
            <p:cNvCxnSpPr>
              <a:cxnSpLocks noChangeShapeType="1"/>
              <a:stCxn id="19465" idx="4"/>
              <a:endCxn id="19472" idx="0"/>
            </p:cNvCxnSpPr>
            <p:nvPr/>
          </p:nvCxnSpPr>
          <p:spPr bwMode="auto">
            <a:xfrm>
              <a:off x="4674394" y="4459288"/>
              <a:ext cx="317547" cy="813628"/>
            </a:xfrm>
            <a:prstGeom prst="straightConnector1">
              <a:avLst/>
            </a:prstGeom>
            <a:grpFill/>
            <a:ln w="9525">
              <a:solidFill>
                <a:schemeClr val="tx2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sp>
          <p:nvSpPr>
            <p:cNvPr id="24618" name="AutoShape 42"/>
            <p:cNvSpPr>
              <a:spLocks noChangeArrowheads="1"/>
            </p:cNvSpPr>
            <p:nvPr/>
          </p:nvSpPr>
          <p:spPr bwMode="auto">
            <a:xfrm>
              <a:off x="3872077" y="1403350"/>
              <a:ext cx="1463401" cy="1143880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l-GR" sz="1400" b="1" dirty="0">
                  <a:ea typeface="Calibri" pitchFamily="34" charset="0"/>
                  <a:cs typeface="Times New Roman" pitchFamily="18" charset="0"/>
                </a:rPr>
                <a:t>Βροχή</a:t>
              </a:r>
              <a:endParaRPr lang="en-US" sz="3200" dirty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9471" name="AutoShape 41"/>
            <p:cNvSpPr>
              <a:spLocks noChangeArrowheads="1"/>
            </p:cNvSpPr>
            <p:nvPr/>
          </p:nvSpPr>
          <p:spPr bwMode="auto">
            <a:xfrm>
              <a:off x="431800" y="4374105"/>
              <a:ext cx="2272471" cy="1552733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l-GR" sz="1200" b="1" dirty="0">
                  <a:ea typeface="Calibri" pitchFamily="34" charset="0"/>
                  <a:cs typeface="Times New Roman" pitchFamily="18" charset="0"/>
                </a:rPr>
                <a:t>Ηφαιστειακή έκρηξη</a:t>
              </a:r>
              <a:endParaRPr lang="en-US" sz="1200" dirty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9472" name="AutoShape 40"/>
            <p:cNvSpPr>
              <a:spLocks noChangeArrowheads="1"/>
            </p:cNvSpPr>
            <p:nvPr/>
          </p:nvSpPr>
          <p:spPr bwMode="auto">
            <a:xfrm>
              <a:off x="3628175" y="5272916"/>
              <a:ext cx="2727531" cy="1212022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l-GR" sz="1200" b="1" dirty="0" smtClean="0">
                  <a:ea typeface="Calibri" pitchFamily="34" charset="0"/>
                  <a:cs typeface="Times New Roman" pitchFamily="18" charset="0"/>
                </a:rPr>
                <a:t>Ανεμοστρόβιλος</a:t>
              </a:r>
              <a:endParaRPr lang="en-US" sz="1300" dirty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9473" name="AutoShape 39"/>
            <p:cNvSpPr>
              <a:spLocks noChangeArrowheads="1"/>
            </p:cNvSpPr>
            <p:nvPr/>
          </p:nvSpPr>
          <p:spPr bwMode="auto">
            <a:xfrm>
              <a:off x="6552220" y="4689140"/>
              <a:ext cx="2124236" cy="1034852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l-GR" sz="1600" b="1" dirty="0" smtClean="0">
                  <a:ea typeface="Calibri" pitchFamily="34" charset="0"/>
                  <a:cs typeface="Times New Roman" pitchFamily="18" charset="0"/>
                </a:rPr>
                <a:t>Τυφώνας</a:t>
              </a:r>
              <a:endParaRPr lang="en-US" sz="1300" dirty="0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9474" name="AutoShape 38"/>
            <p:cNvCxnSpPr>
              <a:cxnSpLocks noChangeShapeType="1"/>
              <a:stCxn id="19465" idx="2"/>
              <a:endCxn id="19475" idx="2"/>
            </p:cNvCxnSpPr>
            <p:nvPr/>
          </p:nvCxnSpPr>
          <p:spPr bwMode="auto">
            <a:xfrm flipH="1" flipV="1">
              <a:off x="2434349" y="3563911"/>
              <a:ext cx="1066089" cy="445321"/>
            </a:xfrm>
            <a:prstGeom prst="straightConnector1">
              <a:avLst/>
            </a:prstGeom>
            <a:grpFill/>
            <a:ln w="9525">
              <a:solidFill>
                <a:schemeClr val="tx2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sp>
          <p:nvSpPr>
            <p:cNvPr id="19475" name="AutoShape 37"/>
            <p:cNvSpPr>
              <a:spLocks noChangeArrowheads="1"/>
            </p:cNvSpPr>
            <p:nvPr/>
          </p:nvSpPr>
          <p:spPr bwMode="auto">
            <a:xfrm flipH="1">
              <a:off x="341313" y="2269210"/>
              <a:ext cx="2093036" cy="1294701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l-GR" sz="1400" b="1" dirty="0" smtClean="0">
                  <a:ea typeface="Calibri" pitchFamily="34" charset="0"/>
                  <a:cs typeface="Times New Roman" pitchFamily="18" charset="0"/>
                </a:rPr>
                <a:t>Καταιγίδα </a:t>
              </a:r>
              <a:endParaRPr lang="en-US" sz="1400" b="1" dirty="0" smtClean="0">
                <a:ea typeface="Calibri" pitchFamily="34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800" b="1" dirty="0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9476" name="AutoShape 36"/>
            <p:cNvCxnSpPr>
              <a:cxnSpLocks noChangeShapeType="1"/>
              <a:stCxn id="19465" idx="6"/>
              <a:endCxn id="19477" idx="2"/>
            </p:cNvCxnSpPr>
            <p:nvPr/>
          </p:nvCxnSpPr>
          <p:spPr bwMode="auto">
            <a:xfrm flipV="1">
              <a:off x="5848350" y="3717032"/>
              <a:ext cx="1014714" cy="292200"/>
            </a:xfrm>
            <a:prstGeom prst="straightConnector1">
              <a:avLst/>
            </a:prstGeom>
            <a:grpFill/>
            <a:ln w="9525">
              <a:solidFill>
                <a:schemeClr val="tx2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sp>
          <p:nvSpPr>
            <p:cNvPr id="19477" name="AutoShape 35"/>
            <p:cNvSpPr>
              <a:spLocks noChangeArrowheads="1"/>
            </p:cNvSpPr>
            <p:nvPr/>
          </p:nvSpPr>
          <p:spPr bwMode="auto">
            <a:xfrm>
              <a:off x="6863064" y="2692600"/>
              <a:ext cx="2280936" cy="1024432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2400" dirty="0"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9461" name="Rectangle 53"/>
          <p:cNvSpPr>
            <a:spLocks noChangeArrowheads="1"/>
          </p:cNvSpPr>
          <p:nvPr/>
        </p:nvSpPr>
        <p:spPr bwMode="auto">
          <a:xfrm>
            <a:off x="7308305" y="1399500"/>
            <a:ext cx="1835696" cy="86177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500" b="1" i="1" dirty="0" smtClean="0">
                <a:ea typeface="Calibri" pitchFamily="34" charset="0"/>
                <a:cs typeface="Times New Roman" pitchFamily="18" charset="0"/>
              </a:rPr>
              <a:t>“</a:t>
            </a:r>
            <a:r>
              <a:rPr lang="el-GR" sz="2500" b="1" i="1" dirty="0">
                <a:ea typeface="Calibri" pitchFamily="34" charset="0"/>
                <a:cs typeface="Times New Roman" pitchFamily="18" charset="0"/>
              </a:rPr>
              <a:t>Χάρτης Εννοιών 1 </a:t>
            </a:r>
            <a:r>
              <a:rPr lang="en-US" sz="2500" b="1" i="1" dirty="0" smtClean="0">
                <a:ea typeface="Calibri" pitchFamily="34" charset="0"/>
                <a:cs typeface="Times New Roman" pitchFamily="18" charset="0"/>
              </a:rPr>
              <a:t>” </a:t>
            </a:r>
            <a:endParaRPr lang="el-GR" sz="20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17" name="Rectangle 55"/>
          <p:cNvSpPr>
            <a:spLocks noChangeArrowheads="1"/>
          </p:cNvSpPr>
          <p:nvPr/>
        </p:nvSpPr>
        <p:spPr bwMode="auto">
          <a:xfrm>
            <a:off x="341313" y="457235"/>
            <a:ext cx="19812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l-GR" sz="1700" b="1" i="1" dirty="0" smtClean="0">
                <a:ea typeface="Calibri" pitchFamily="34" charset="0"/>
                <a:cs typeface="Times New Roman" pitchFamily="18" charset="0"/>
              </a:rPr>
              <a:t>Αρχικά…</a:t>
            </a:r>
            <a:endParaRPr lang="en-US" sz="11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18" name="Rectangle 58"/>
          <p:cNvSpPr>
            <a:spLocks noChangeArrowheads="1"/>
          </p:cNvSpPr>
          <p:nvPr/>
        </p:nvSpPr>
        <p:spPr bwMode="auto">
          <a:xfrm>
            <a:off x="341313" y="1268760"/>
            <a:ext cx="151216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l-GR" sz="1700" b="1" i="1" dirty="0" smtClean="0">
                <a:ea typeface="Calibri" pitchFamily="34" charset="0"/>
                <a:cs typeface="Times New Roman" pitchFamily="18" charset="0"/>
              </a:rPr>
              <a:t>Ο συνολικός χάρτης</a:t>
            </a:r>
            <a:r>
              <a:rPr lang="en-US" sz="1700" b="1" i="1" dirty="0" smtClean="0">
                <a:ea typeface="Calibri" pitchFamily="34" charset="0"/>
                <a:cs typeface="Times New Roman" pitchFamily="18" charset="0"/>
              </a:rPr>
              <a:t>…</a:t>
            </a:r>
            <a:endParaRPr lang="el-GR" sz="1700" b="1" i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19" name="Rectangle 66"/>
          <p:cNvSpPr>
            <a:spLocks noChangeArrowheads="1"/>
          </p:cNvSpPr>
          <p:nvPr/>
        </p:nvSpPr>
        <p:spPr bwMode="auto">
          <a:xfrm>
            <a:off x="1062038" y="2438400"/>
            <a:ext cx="22225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800"/>
              <a:t/>
            </a:r>
            <a:br>
              <a:rPr lang="el-GR" sz="800"/>
            </a:br>
            <a:endParaRPr lang="el-GR"/>
          </a:p>
          <a:p>
            <a:pPr eaLnBrk="0" hangingPunct="0"/>
            <a:r>
              <a:rPr lang="en-US" sz="1100">
                <a:ea typeface="Calibri" pitchFamily="34" charset="0"/>
                <a:cs typeface="Times New Roman" pitchFamily="18" charset="0"/>
              </a:rPr>
              <a:t> </a:t>
            </a:r>
            <a:endParaRPr lang="el-GR" sz="800"/>
          </a:p>
          <a:p>
            <a:pPr eaLnBrk="0" hangingPunct="0"/>
            <a:endParaRPr lang="el-GR"/>
          </a:p>
        </p:txBody>
      </p:sp>
      <p:sp>
        <p:nvSpPr>
          <p:cNvPr id="25" name="Rectangle 58"/>
          <p:cNvSpPr>
            <a:spLocks noChangeArrowheads="1"/>
          </p:cNvSpPr>
          <p:nvPr/>
        </p:nvSpPr>
        <p:spPr bwMode="auto">
          <a:xfrm>
            <a:off x="3747721" y="358973"/>
            <a:ext cx="151216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l-GR" sz="1700" b="1" i="1" dirty="0" smtClean="0">
                <a:ea typeface="Calibri" pitchFamily="34" charset="0"/>
                <a:cs typeface="Times New Roman" pitchFamily="18" charset="0"/>
              </a:rPr>
              <a:t>Επιπλέον ανάπτυξη</a:t>
            </a:r>
            <a:r>
              <a:rPr lang="en-US" sz="1700" b="1" i="1" dirty="0" smtClean="0">
                <a:ea typeface="Calibri" pitchFamily="34" charset="0"/>
                <a:cs typeface="Times New Roman" pitchFamily="18" charset="0"/>
              </a:rPr>
              <a:t>…</a:t>
            </a:r>
            <a:endParaRPr lang="el-GR" sz="1700" b="1" i="1" dirty="0"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4" name="Ευθεία γραμμή σύνδεσης 3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/>
          <p:cNvCxnSpPr/>
          <p:nvPr/>
        </p:nvCxnSpPr>
        <p:spPr>
          <a:xfrm flipH="1" flipV="1">
            <a:off x="3499808" y="0"/>
            <a:ext cx="630" cy="1124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Ορθογώνιο 17"/>
          <p:cNvSpPr/>
          <p:nvPr/>
        </p:nvSpPr>
        <p:spPr>
          <a:xfrm>
            <a:off x="7514862" y="3179665"/>
            <a:ext cx="1027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Σεισμός </a:t>
            </a:r>
            <a:endParaRPr lang="en-US" dirty="0"/>
          </a:p>
        </p:txBody>
      </p:sp>
      <p:sp>
        <p:nvSpPr>
          <p:cNvPr id="49" name="Title 2"/>
          <p:cNvSpPr txBox="1">
            <a:spLocks/>
          </p:cNvSpPr>
          <p:nvPr/>
        </p:nvSpPr>
        <p:spPr>
          <a:xfrm rot="16200000">
            <a:off x="6592268" y="4306268"/>
            <a:ext cx="4725304" cy="37816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l-GR" sz="2000" b="1" i="1" spc="3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Προπαρασκευαστικό </a:t>
            </a:r>
            <a:r>
              <a:rPr lang="el-GR" sz="2000" b="1" i="1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στάδιο</a:t>
            </a:r>
            <a:endParaRPr lang="el-GR" sz="2000" b="1" i="1" spc="3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128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RACCE\RACCE Deliverables\SUITCASE\mouseiovalitsa GRAPHICS\ACTIVITIES\ACT1\gr\pinakas_act1_gree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" y="0"/>
            <a:ext cx="91155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 rot="16200000">
            <a:off x="6592268" y="4306268"/>
            <a:ext cx="4725304" cy="37816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l-GR" sz="2000" b="1" i="1" spc="3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Προπαρασκευαστικό </a:t>
            </a:r>
            <a:r>
              <a:rPr lang="el-GR" sz="2000" b="1" i="1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στάδιο</a:t>
            </a:r>
            <a:endParaRPr lang="el-GR" sz="2000" b="1" i="1" spc="3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99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RACCE\RACCE Deliverables\SUITCASE\mouseiovalitsa GRAPHICS\ACTIVITIES\ACT1\gr\kartes_gree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405559" cy="558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Στρογγυλεμένο ορθογώνιο 1"/>
          <p:cNvSpPr/>
          <p:nvPr/>
        </p:nvSpPr>
        <p:spPr>
          <a:xfrm>
            <a:off x="683568" y="548680"/>
            <a:ext cx="8208912" cy="1656184"/>
          </a:xfrm>
          <a:prstGeom prst="roundRect">
            <a:avLst/>
          </a:prstGeom>
          <a:blipFill>
            <a:blip r:embed="rId3">
              <a:alphaModFix amt="48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 rot="16200000">
            <a:off x="6592268" y="4306268"/>
            <a:ext cx="4725304" cy="37816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l-GR" sz="2000" b="1" i="1" spc="3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Προπαρασκευαστικό </a:t>
            </a:r>
            <a:r>
              <a:rPr lang="el-GR" sz="2000" b="1" i="1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στάδιο</a:t>
            </a:r>
            <a:endParaRPr lang="el-GR" sz="2000" b="1" i="1" spc="3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0378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8"/>
          <p:cNvSpPr>
            <a:spLocks noChangeArrowheads="1"/>
          </p:cNvSpPr>
          <p:nvPr/>
        </p:nvSpPr>
        <p:spPr bwMode="auto">
          <a:xfrm>
            <a:off x="2123729" y="1556792"/>
            <a:ext cx="4752528" cy="2520280"/>
          </a:xfrm>
          <a:prstGeom prst="ellipse">
            <a:avLst/>
          </a:prstGeom>
          <a:noFill/>
          <a:ln w="31750">
            <a:solidFill>
              <a:srgbClr val="993300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l-GR" sz="2400" b="1" i="1" dirty="0" smtClean="0">
                <a:solidFill>
                  <a:schemeClr val="tx2">
                    <a:lumMod val="50000"/>
                  </a:schemeClr>
                </a:solidFill>
              </a:rPr>
              <a:t>Γιατί να </a:t>
            </a:r>
            <a:r>
              <a:rPr lang="el-GR" sz="2400" b="1" i="1" dirty="0">
                <a:solidFill>
                  <a:schemeClr val="tx2">
                    <a:lumMod val="50000"/>
                  </a:schemeClr>
                </a:solidFill>
              </a:rPr>
              <a:t>ασχοληθούμε με </a:t>
            </a:r>
            <a:r>
              <a:rPr lang="el-GR" sz="2400" b="1" i="1" dirty="0" smtClean="0">
                <a:solidFill>
                  <a:schemeClr val="tx2">
                    <a:lumMod val="50000"/>
                  </a:schemeClr>
                </a:solidFill>
              </a:rPr>
              <a:t>τους σεισμούς και/ή με τις ηφαιστειακές εκρήξεις;</a:t>
            </a:r>
            <a:endParaRPr lang="el-GR" sz="3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 rot="16200000">
            <a:off x="6592268" y="4306268"/>
            <a:ext cx="4725304" cy="37816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l-GR" sz="2000" b="1" i="1" spc="3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Προπαρασκευαστικό </a:t>
            </a:r>
            <a:r>
              <a:rPr lang="el-GR" sz="2000" b="1" i="1" spc="3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στάδιο</a:t>
            </a:r>
            <a:endParaRPr lang="el-GR" sz="2000" b="1" i="1" spc="3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8871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Χαρτί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720</Words>
  <Application>Microsoft Office PowerPoint</Application>
  <PresentationFormat>Προβολή στην οθόνη (4:3)</PresentationFormat>
  <Paragraphs>163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Χαρτί</vt:lpstr>
      <vt:lpstr>Παρουσίαση του PowerPoint</vt:lpstr>
      <vt:lpstr>Η Μουσειοσκεύη «Σεισμοί και Ηφαίστεια" είναι ένα καινοτόμο εκπαιδευτικό πρόγραμμα που ανταποκρίνεται στις κοινωνικές ανάγκες (προστασίας από φυσικές καταστροφές), μέσα από μια σειρά εκπαιδευτικών εργαλείων, όπως παραγωγή βιωματικών και διαδραστικών  δραστηριοτήτων.</vt:lpstr>
      <vt:lpstr>Παρουσίαση του PowerPoint</vt:lpstr>
      <vt:lpstr>Στάδια Υλοποίησης </vt:lpstr>
      <vt:lpstr>Πρώτη προσέγγιση σχετικά με τα φυσικά φαινόμενα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Υλοποίηση των διαφόρων εκπαιδευτικών δραστηριοτήτων </vt:lpstr>
      <vt:lpstr>Παρουσίαση του PowerPoint</vt:lpstr>
      <vt:lpstr>Παρουσίαση του PowerPoint</vt:lpstr>
      <vt:lpstr>Εκπαιδευτικό Πρόγραμμα στο Μουσείο Φυσικής Ιστορίας της Κρήτης </vt:lpstr>
      <vt:lpstr>Μέσα από ένα σενάριο τα παιδιά γίνονται ερευνητές και μέσα από μια διαδρομή σταθμών, που βρίσκονται στο χώρο, εξετάζουν το φαινόμενο του σεισμού καθώς και τις ηφαιστειακές εκρήξεις.   </vt:lpstr>
      <vt:lpstr>Σταθμοί Έρευνας </vt:lpstr>
      <vt:lpstr>Ευχαριστώ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 Mobile Educational Project”</dc:title>
  <dc:creator>xristina</dc:creator>
  <cp:lastModifiedBy>xristina</cp:lastModifiedBy>
  <cp:revision>43</cp:revision>
  <dcterms:created xsi:type="dcterms:W3CDTF">2012-11-23T20:47:53Z</dcterms:created>
  <dcterms:modified xsi:type="dcterms:W3CDTF">2013-01-18T19:12:01Z</dcterms:modified>
</cp:coreProperties>
</file>