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6"/>
  </p:notesMasterIdLst>
  <p:sldIdLst>
    <p:sldId id="256" r:id="rId3"/>
    <p:sldId id="262" r:id="rId4"/>
    <p:sldId id="257" r:id="rId5"/>
    <p:sldId id="307" r:id="rId6"/>
    <p:sldId id="260" r:id="rId7"/>
    <p:sldId id="261" r:id="rId8"/>
    <p:sldId id="264" r:id="rId9"/>
    <p:sldId id="265" r:id="rId10"/>
    <p:sldId id="263" r:id="rId11"/>
    <p:sldId id="266" r:id="rId12"/>
    <p:sldId id="267" r:id="rId13"/>
    <p:sldId id="259" r:id="rId14"/>
    <p:sldId id="268" r:id="rId15"/>
    <p:sldId id="269" r:id="rId16"/>
    <p:sldId id="270" r:id="rId17"/>
    <p:sldId id="271" r:id="rId18"/>
    <p:sldId id="272" r:id="rId19"/>
    <p:sldId id="315" r:id="rId20"/>
    <p:sldId id="273" r:id="rId21"/>
    <p:sldId id="274" r:id="rId22"/>
    <p:sldId id="275" r:id="rId23"/>
    <p:sldId id="276" r:id="rId24"/>
    <p:sldId id="277" r:id="rId25"/>
    <p:sldId id="278" r:id="rId26"/>
    <p:sldId id="316" r:id="rId27"/>
    <p:sldId id="279" r:id="rId28"/>
    <p:sldId id="281" r:id="rId29"/>
    <p:sldId id="308" r:id="rId30"/>
    <p:sldId id="309" r:id="rId31"/>
    <p:sldId id="297" r:id="rId32"/>
    <p:sldId id="282" r:id="rId33"/>
    <p:sldId id="310" r:id="rId34"/>
    <p:sldId id="299" r:id="rId35"/>
    <p:sldId id="311" r:id="rId36"/>
    <p:sldId id="301" r:id="rId37"/>
    <p:sldId id="312" r:id="rId38"/>
    <p:sldId id="302" r:id="rId39"/>
    <p:sldId id="313" r:id="rId40"/>
    <p:sldId id="280" r:id="rId41"/>
    <p:sldId id="300" r:id="rId42"/>
    <p:sldId id="283" r:id="rId43"/>
    <p:sldId id="314" r:id="rId44"/>
    <p:sldId id="285" r:id="rId45"/>
    <p:sldId id="286" r:id="rId46"/>
    <p:sldId id="317" r:id="rId47"/>
    <p:sldId id="288" r:id="rId48"/>
    <p:sldId id="290" r:id="rId49"/>
    <p:sldId id="292" r:id="rId50"/>
    <p:sldId id="294" r:id="rId51"/>
    <p:sldId id="318" r:id="rId52"/>
    <p:sldId id="295" r:id="rId53"/>
    <p:sldId id="296" r:id="rId54"/>
    <p:sldId id="30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62846C-EA57-4F2A-A279-DD209D48FE6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D085A7-75C7-491F-979D-63C75EFECC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91F43-DBE4-421E-B768-F753AF209F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B47C8-40F9-4469-A870-644C9813D1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A1AC4F-9BE9-4C36-AF16-2D914D246F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A1E4-7AB7-416A-A917-28B559816D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AD8A9-F422-4155-BE66-CC5228D3DC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6D06F-B9AF-42E6-B9E0-7BEEEC1FC8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7AED-8BFB-4B17-9929-3F96968C8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62F6-5067-4AA6-B304-7370194F45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45BBF-3E44-4B44-A171-9936F8E7FA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71D12-844D-4524-AE7A-1CC4872869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0188-A622-41EC-BCEE-D0CA2852DB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2241F-701C-42B8-A982-B2978F77DC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FA4DB-A46E-4665-BB55-3774C98653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C711-6595-4C79-98D3-F61BCDE9D1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4F95-33E2-46EF-95E0-F2B80FACA2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E6F7-DF8D-4AE2-B299-EA9ABD01CF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3191-F7F2-40EE-8542-59C75BF9FE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E599-BA79-4652-91DE-3D19ACC5BB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F088-8AF1-441E-94DE-98AD6A77D3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F1C6B-A8CA-49D1-922B-92A3CB6556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AB2BE-38D8-4D24-B042-4BFCD66091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FBB845-AEC5-4D8C-BBD5-03109A2F997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76F810-E8BB-4DED-9411-B7B076BF649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052736"/>
            <a:ext cx="7128792" cy="197165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ea typeface="Batang" pitchFamily="18" charset="-127"/>
                <a:cs typeface="Consolas" pitchFamily="49" charset="0"/>
              </a:rPr>
              <a:t>Οι ψυχολογικές επιπτώσεις των σεισμών στα παιδιά </a:t>
            </a:r>
            <a:endParaRPr lang="el-GR" b="1" dirty="0">
              <a:latin typeface="Consolas" pitchFamily="49" charset="0"/>
              <a:ea typeface="Batang" pitchFamily="18" charset="-127"/>
              <a:cs typeface="Consolas" pitchFamily="49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4509120"/>
            <a:ext cx="4114800" cy="17526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Αναστασία Κουμούλα</a:t>
            </a:r>
          </a:p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Παιδοψυχίατρος</a:t>
            </a: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l-GR" sz="2000" b="1" dirty="0" smtClean="0">
                <a:latin typeface="Consolas" pitchFamily="49" charset="0"/>
                <a:cs typeface="Consolas" pitchFamily="49" charset="0"/>
              </a:rPr>
              <a:t>Ηράκλειο 24/11/2012</a:t>
            </a:r>
            <a:endParaRPr lang="el-GR" sz="20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4034" name="Picture 2" descr="http://www.thekidswindow.co.uk/images/CMScontent/Image/earthqua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141375"/>
            <a:ext cx="2160241" cy="2500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Συνήθεις αντιδράσεις των παιδιών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844824"/>
            <a:ext cx="6984776" cy="5013176"/>
          </a:xfrm>
        </p:spPr>
        <p:txBody>
          <a:bodyPr/>
          <a:lstStyle/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Κλάμα και θλίψη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Δυσκολία συγκέντρωσης</a:t>
            </a:r>
          </a:p>
          <a:p>
            <a:pPr marL="0" indent="0">
              <a:tabLst>
                <a:tab pos="265113" algn="l"/>
              </a:tabLst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Φόβος να μείνουν μόνα τους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Υπερβολικός φόβος για το σκοτάδι </a:t>
            </a:r>
          </a:p>
          <a:p>
            <a:pPr marL="0" indent="0">
              <a:tabLst>
                <a:tab pos="354013" algn="l"/>
              </a:tabLst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Αλλαγές στις συνήθειες φαγητού και 	ύπνου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Παλινδρομημένη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συμπεριφορά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Ενούρηση και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εγκόπριση</a:t>
            </a: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Πιπίλισμα του δακτύλου</a:t>
            </a:r>
          </a:p>
          <a:p>
            <a:pPr marL="0" indent="0">
              <a:tabLst>
                <a:tab pos="354013" algn="l"/>
              </a:tabLst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Ευερεθιστότητα και τσακωμοί με τα άλλα 	παιδιά</a:t>
            </a:r>
          </a:p>
          <a:p>
            <a:pPr marL="0" indent="0"/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/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172400" y="404664"/>
            <a:ext cx="432048" cy="28803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2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Παράγοντες που επηρεάζουν τις αντιδράσεις των παιδιών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204864"/>
            <a:ext cx="6984776" cy="3960440"/>
          </a:xfrm>
        </p:spPr>
        <p:txBody>
          <a:bodyPr/>
          <a:lstStyle/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Ηλικία του παιδιού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Έκταση των καταστροφών</a:t>
            </a:r>
          </a:p>
          <a:p>
            <a:pPr marL="0" indent="0">
              <a:tabLst>
                <a:tab pos="354013" algn="l"/>
              </a:tabLst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Αντίδραση των γονιών και άλλων  	ενηλίκων</a:t>
            </a:r>
          </a:p>
          <a:p>
            <a:pPr marL="0" indent="0">
              <a:tabLst>
                <a:tab pos="354013" algn="l"/>
              </a:tabLst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Προηγούμενες τραυματικές εμπειρίες του 	παιδιού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Ψυχολογικά προβλήματα των παιδιών</a:t>
            </a:r>
          </a:p>
          <a:p>
            <a:pPr marL="0" indent="0"/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Διαταραχή </a:t>
            </a:r>
            <a:r>
              <a:rPr lang="el-GR" b="1" dirty="0" err="1" smtClean="0">
                <a:latin typeface="Consolas" pitchFamily="49" charset="0"/>
                <a:cs typeface="Consolas" pitchFamily="49" charset="0"/>
              </a:rPr>
              <a:t>Μετατραυματικού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 Στρες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Σοβαρή ψυχολογική διαταραχή μετά από έκθεση παιδιών ή ενηλίκων σε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ψυχοτραυματικά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γεγονότα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Εκτός από τις καταστροφές, ΔΜΤΣ μπορεί να προκληθεί στα παιδιά:</a:t>
            </a:r>
          </a:p>
          <a:p>
            <a:pPr lvl="1"/>
            <a:r>
              <a:rPr lang="el-GR" dirty="0" smtClean="0">
                <a:latin typeface="Consolas" pitchFamily="49" charset="0"/>
                <a:cs typeface="Consolas" pitchFamily="49" charset="0"/>
              </a:rPr>
              <a:t> θύμα ή μάρτυρας σωματικής κακοποίησης</a:t>
            </a:r>
          </a:p>
          <a:p>
            <a:pPr lvl="1"/>
            <a:r>
              <a:rPr lang="el-GR" dirty="0" smtClean="0">
                <a:latin typeface="Consolas" pitchFamily="49" charset="0"/>
                <a:cs typeface="Consolas" pitchFamily="49" charset="0"/>
              </a:rPr>
              <a:t> βία στο σπίτι</a:t>
            </a:r>
          </a:p>
          <a:p>
            <a:pPr lvl="1"/>
            <a:r>
              <a:rPr lang="el-GR" dirty="0" smtClean="0">
                <a:latin typeface="Consolas" pitchFamily="49" charset="0"/>
                <a:cs typeface="Consolas" pitchFamily="49" charset="0"/>
              </a:rPr>
              <a:t> σεξουαλική κακοποίηση</a:t>
            </a:r>
          </a:p>
          <a:p>
            <a:pPr lvl="1"/>
            <a:r>
              <a:rPr lang="el-GR" dirty="0" smtClean="0">
                <a:latin typeface="Consolas" pitchFamily="49" charset="0"/>
                <a:cs typeface="Consolas" pitchFamily="49" charset="0"/>
              </a:rPr>
              <a:t> αυτοκινητιστικό ατύχημα</a:t>
            </a: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Διαταραχή </a:t>
            </a:r>
            <a:r>
              <a:rPr lang="el-GR" b="1" dirty="0" err="1" smtClean="0">
                <a:latin typeface="Consolas" pitchFamily="49" charset="0"/>
                <a:cs typeface="Consolas" pitchFamily="49" charset="0"/>
              </a:rPr>
              <a:t>Μετατραυματικού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 Στρες</a:t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Συμπτώματα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b="1" u="sng" dirty="0" err="1" smtClean="0">
                <a:latin typeface="Consolas" pitchFamily="49" charset="0"/>
                <a:cs typeface="Consolas" pitchFamily="49" charset="0"/>
              </a:rPr>
              <a:t>Επαναβίωση</a:t>
            </a: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 του τραυματικού γεγονότος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l-GR" dirty="0" err="1" smtClean="0">
                <a:latin typeface="Consolas" pitchFamily="49" charset="0"/>
                <a:cs typeface="Consolas" pitchFamily="49" charset="0"/>
                <a:sym typeface="Symbol"/>
              </a:rPr>
              <a:t>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)</a:t>
            </a:r>
            <a:endParaRPr lang="el-GR" b="1" u="sng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Επαναλαμβανόμενες ενοχλητικές εικόνες, σκέψεις σχετικές με το γεγονός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Επανειλημμένα ενοχλητικά όνειρα ή εφιάλτες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Συμπεριφέρονται σα να ξαναζούν το γεγονός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Έντονος φόβος όταν θυμούνται το γεγονός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Σωματικές αντιδράσεις όταν θυμούνται το γεγονός (τρόμος, ξάφνιασμα, νευρικότητα) </a:t>
            </a: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460432" y="260648"/>
            <a:ext cx="432048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1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Διαταραχή </a:t>
            </a:r>
            <a:r>
              <a:rPr lang="el-GR" b="1" dirty="0" err="1" smtClean="0">
                <a:latin typeface="Consolas" pitchFamily="49" charset="0"/>
                <a:cs typeface="Consolas" pitchFamily="49" charset="0"/>
              </a:rPr>
              <a:t>Μετατραυματικού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 Στρες</a:t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Συμπτώματα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6425" cy="5517232"/>
          </a:xfrm>
        </p:spPr>
        <p:txBody>
          <a:bodyPr/>
          <a:lstStyle/>
          <a:p>
            <a:pPr marL="530225" indent="-530225">
              <a:buFont typeface="Wingdings" pitchFamily="2" charset="2"/>
              <a:buChar char="Ø"/>
              <a:tabLst>
                <a:tab pos="354013" algn="l"/>
              </a:tabLst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Επίμονη αποφυγή ερεθισμάτων που συνδέονται με το τραύμα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l-GR" dirty="0" err="1" smtClean="0">
                <a:latin typeface="Consolas" pitchFamily="49" charset="0"/>
                <a:cs typeface="Consolas" pitchFamily="49" charset="0"/>
                <a:sym typeface="Symbol"/>
              </a:rPr>
              <a:t>3</a:t>
            </a:r>
            <a:r>
              <a:rPr lang="el-GR" dirty="0" smtClean="0">
                <a:latin typeface="Consolas" pitchFamily="49" charset="0"/>
                <a:cs typeface="Consolas" pitchFamily="49" charset="0"/>
                <a:sym typeface="Symbol"/>
              </a:rPr>
              <a:t>)</a:t>
            </a:r>
            <a:endParaRPr lang="el-GR" b="1" u="sng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Αποφεύγουν να σκέφτονται ή να μιλάνε για το γεγονός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Αποφεύγουν τόπους, δραστηριότητες που θυμίζουν το τραύμα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Δυσκολεύονται να θυμηθούν πλευρές του γεγονότος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Μείωση ενδιαφέροντος για δραστηριότητες, παιχνίδι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Απόμακρα, αποξενωμένα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Περιορισμένο εύρος συναισθημάτων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Αίσθηση σμίκρυνσης του μέλλοντος</a:t>
            </a:r>
          </a:p>
          <a:p>
            <a:pPr lvl="1">
              <a:buFont typeface="Arial" pitchFamily="34" charset="0"/>
              <a:buChar char="•"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460432" y="260648"/>
            <a:ext cx="432048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2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Διαταραχή </a:t>
            </a:r>
            <a:r>
              <a:rPr lang="el-GR" b="1" dirty="0" err="1" smtClean="0">
                <a:latin typeface="Consolas" pitchFamily="49" charset="0"/>
                <a:cs typeface="Consolas" pitchFamily="49" charset="0"/>
              </a:rPr>
              <a:t>Μετατραυματικού</a:t>
            </a:r>
            <a:r>
              <a:rPr lang="el-GR" b="1" dirty="0" smtClean="0">
                <a:latin typeface="Consolas" pitchFamily="49" charset="0"/>
                <a:cs typeface="Consolas" pitchFamily="49" charset="0"/>
              </a:rPr>
              <a:t> Στρες</a:t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Συμπτώματα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6425" cy="4752528"/>
          </a:xfrm>
        </p:spPr>
        <p:txBody>
          <a:bodyPr/>
          <a:lstStyle/>
          <a:p>
            <a:pPr marL="530225" indent="-530225">
              <a:buFont typeface="Wingdings" pitchFamily="2" charset="2"/>
              <a:buChar char="Ø"/>
              <a:tabLst>
                <a:tab pos="354013" algn="l"/>
              </a:tabLst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Επίμονα συμπτώματα άγχους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l-GR" dirty="0" err="1" smtClean="0">
                <a:latin typeface="Consolas" pitchFamily="49" charset="0"/>
                <a:cs typeface="Consolas" pitchFamily="49" charset="0"/>
                <a:sym typeface="Symbol"/>
              </a:rPr>
              <a:t>2</a:t>
            </a:r>
            <a:r>
              <a:rPr lang="el-GR" dirty="0" smtClean="0">
                <a:latin typeface="Consolas" pitchFamily="49" charset="0"/>
                <a:cs typeface="Consolas" pitchFamily="49" charset="0"/>
                <a:sym typeface="Symbol"/>
              </a:rPr>
              <a:t>)</a:t>
            </a:r>
            <a:endParaRPr lang="el-GR" b="1" u="sng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Δυσκολίες στον ύπνο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Ευερεθιστότητα/εκρήξεις θυμού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Δυσκολία συγκέντρωσης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err="1" smtClean="0">
                <a:latin typeface="Consolas" pitchFamily="49" charset="0"/>
                <a:cs typeface="Consolas" pitchFamily="49" charset="0"/>
              </a:rPr>
              <a:t>Υπερεπαγρύπνηση</a:t>
            </a: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Υπερβολική αντίδραση στο ξάφνιασμα</a:t>
            </a: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460432" y="260648"/>
            <a:ext cx="432048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3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6425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Άλλες σοβαρές διαταραχές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7" y="1844824"/>
            <a:ext cx="7128792" cy="47525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Κατάθλιψη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Διαταραχή Άγχους Αποχωρισμού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Σχολική άρνηση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Σοβαροί φόβοι </a:t>
            </a:r>
          </a:p>
          <a:p>
            <a:pPr>
              <a:buNone/>
            </a:pP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3 - Εικόνα" descr="10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693796"/>
            <a:ext cx="2699792" cy="41642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γονείς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632848" cy="5256584"/>
          </a:xfrm>
        </p:spPr>
        <p:txBody>
          <a:bodyPr/>
          <a:lstStyle/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προσπαθούν να μειώσουν το φόβο και το άγχος των παιδιών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κρατούν την οικογένεια ενωμένη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συμμετέχουν τα παιδιά στις προσπάθειες οργάνωσης της οικογένειας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ενημερώνουν τα παιδιά με απλό και κατανοητό τρόπο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μιλούν για τους δικούς τους φόβους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ενθαρρύνουν τα παιδιά να εκφράζουν τα αισθήματά τους, να συζητούν μαζί τους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τα απομακρύνουν από την τηλεόραση</a:t>
            </a:r>
          </a:p>
          <a:p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388424" y="332656"/>
            <a:ext cx="432048" cy="288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nsolas" pitchFamily="49" charset="0"/>
                <a:cs typeface="Consolas" pitchFamily="49" charset="0"/>
              </a:rPr>
              <a:t>1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γονείς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632848" cy="5256584"/>
          </a:xfrm>
        </p:spPr>
        <p:txBody>
          <a:bodyPr/>
          <a:lstStyle/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δείχνουν κατανόηση για τις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παλινδρομημένες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συμπεριφορές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παρακολουθούν για σωματικά ενοχλήματα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κατανοούν τις αιτίες που προκαλούν άγχος και φόβο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τα καθησυχάζουν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τα παροτρύνουν να ασχοληθούν με τα μαθήματά τους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διατηρούν σωματική επαφή με τα παιδιά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είναι κοντά τους όταν πάνε για ύπνο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είναι υποστηρικτικοί και όχι επικριτικοί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388424" y="332656"/>
            <a:ext cx="432048" cy="288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nsolas" pitchFamily="49" charset="0"/>
                <a:cs typeface="Consolas" pitchFamily="49" charset="0"/>
              </a:rPr>
              <a:t>2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Καταστροφές</a:t>
            </a: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200800" cy="4608512"/>
          </a:xfrm>
        </p:spPr>
        <p:txBody>
          <a:bodyPr/>
          <a:lstStyle/>
          <a:p>
            <a:pPr marL="354013" indent="-354013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Συντριπτικά γεγονότα που περιλαμβάνουν την καταστροφή της περιουσίας, τραυματισμό ή απώλεια της ζωής, επηρεάζουν μεγάλο μέρος της κοινωνίας, ενήλικες και παιδιά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Είναι έξω από τη σφαίρα της «φυσιολογικής» ανθρώπινης εμπειρίας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Θεωρούνται τραυματικές εμπειρίες, διότι οδηγούν σε αντιδράσεις στρες, ανεξάρτητα από την προηγούμενη λειτουργικότητα του ατόμου  </a:t>
            </a:r>
          </a:p>
          <a:p>
            <a:pPr marL="0" indent="0"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γονείς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632848" cy="5256584"/>
          </a:xfrm>
        </p:spPr>
        <p:txBody>
          <a:bodyPr/>
          <a:lstStyle/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είναι πιο ευέλικτοι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επιτρέπουν στα παιδιά να «πενθήσουν» για πράγματα που έχασαν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λένε στα παιδιά τι πρέπει να κάνουν αν ξαναγίνει σεισμός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έχουν ευχάριστες δραστηριότητες ως οικογένεια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συνεργάζονται με τους δασκάλους τους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γνωρίζουν ότι μερικές αντιδράσεις μπορεί να εμφανιστούν μετά από μήνες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αφήνουν το χρόνο να θεραπεύσει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Υποστήριξη από και προς άλλους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388424" y="332656"/>
            <a:ext cx="432048" cy="288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nsolas" pitchFamily="49" charset="0"/>
                <a:cs typeface="Consolas" pitchFamily="49" charset="0"/>
              </a:rPr>
              <a:t>3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γονείς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632848" cy="5256584"/>
          </a:xfrm>
        </p:spPr>
        <p:txBody>
          <a:bodyPr/>
          <a:lstStyle/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έχουν σχέδια για αντιμετώπιση εκτάκτων αναγκών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ελαφρύνουν την κατάσταση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είναι πιο ανεκτικοί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ενθαρρύνει και να επαινεί ο ένας τον άλλο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αξιολογούν την εμπειρία του σεισμού και των επιπτώσεών του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Αν τα παιδιά συνεχίζουν να έχουν προβλήματα, να ζητούν βοήθεια από τους ειδικούς</a:t>
            </a:r>
          </a:p>
          <a:p>
            <a:endParaRPr lang="el-G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388424" y="332656"/>
            <a:ext cx="432048" cy="288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4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εκπαιδευτικοί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632848" cy="4896544"/>
          </a:xfrm>
        </p:spPr>
        <p:txBody>
          <a:bodyPr/>
          <a:lstStyle/>
          <a:p>
            <a:pPr>
              <a:buNone/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Κατά τη διάρκεια του σεισμού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διατηρήσουν την ψυχραιμία τους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εφαρμόσουν τα σχέδια που έχουν διδάξει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δίνουν αποφασιστικές εντολές χωρίς φωνές ή κραυγές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καθησυχάζουν τα παιδιά που κλαίνε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ελέγχουν τα συναισθήματά τους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εκπαιδευτικοί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632848" cy="4896544"/>
          </a:xfrm>
        </p:spPr>
        <p:txBody>
          <a:bodyPr/>
          <a:lstStyle/>
          <a:p>
            <a:pPr>
              <a:buNone/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Αμέσως μετά το σεισμό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οδηγήσουν τα παιδιά σε ασφαλές μέρος και να μείνουν μαζί τους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αγκαλιάσουν τα μικρότερα παιδιά που κλαίνε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δείξουν κατανόηση στο φόβο των παιδιών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τα καθησυχάζουν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τα διαβεβαιώνουν ότι πέρασε ο κίνδυνος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τα φροντίσουν μέχρι να έρθουν οι γονείς τους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εκπαιδευτικοί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632848" cy="5157192"/>
          </a:xfrm>
        </p:spPr>
        <p:txBody>
          <a:bodyPr/>
          <a:lstStyle/>
          <a:p>
            <a:pPr>
              <a:buNone/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Το επόμενο διάστημα μετά το σεισμό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επιστρέψουν στο πρόγραμμα όσο το δυνατόν πιο γρήγορα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είναι ειλικρινείς, να μην υποβαθμίζουν το πρόβλημα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εκφράσουν και τους δικούς τους φόβους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ενθαρρύνουν τα παιδιά να μιλάνε για τους φόβους τους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ζητήσουν από τα παιδιά να ζωγραφίσουν ή να γράψουν για το σεισμό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δείξουν κατανόηση στα παιδιά που παραπονούνται για σωματικά ενοχλήματα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7740352" y="1700808"/>
            <a:ext cx="360040" cy="288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1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Τι πρέπει να κάνουν οι εκπαιδευτικοί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632848" cy="5157192"/>
          </a:xfrm>
        </p:spPr>
        <p:txBody>
          <a:bodyPr/>
          <a:lstStyle/>
          <a:p>
            <a:pPr>
              <a:buNone/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Το επόμενο διάστημα μετά το σεισμό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είναι καθησυχαστικοί και αισιόδοξοι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μην δίνουν μη-ρεαλιστικές υποσχέσεις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δέχονται τις επαναλαμβανόμενες ερωτήσεις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προσέχουν για «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μετατραυματικά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συμπτώματα»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επικοινωνούν και να συνεργάζονται με τους γονείς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Να ζητούν συνεργασία με ειδικούς της ψυχικής υγείας 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7740352" y="1700808"/>
            <a:ext cx="360040" cy="288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2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Ο σεισμός της Αθήνας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49488"/>
            <a:ext cx="7632848" cy="36997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7 Σεπτεμβρίου 1999, 14:56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5,9 βαθμοί της κλίμακας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Richter</a:t>
            </a: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143 θάνατοι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700 τραυματίες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85 ανασύρθηκαν από τα ερείπια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&gt; 90.000 άστεγοι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&gt; 30 οικοδομές κατέρρευσαν (6 εργοστάσια)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4.500 οικοδομές κρίθηκαν κατεδαφιστέες</a:t>
            </a:r>
          </a:p>
          <a:p>
            <a:pPr eaLnBrk="1" hangingPunct="1">
              <a:lnSpc>
                <a:spcPct val="90000"/>
              </a:lnSpc>
            </a:pPr>
            <a:endParaRPr lang="el-GR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600" dirty="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then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69576"/>
            <a:ext cx="9144000" cy="73275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the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Καταστροφικά γεγονότα</a:t>
            </a: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420888"/>
            <a:ext cx="7056784" cy="3672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b="1" dirty="0" smtClean="0">
                <a:latin typeface="Consolas" pitchFamily="49" charset="0"/>
                <a:cs typeface="Consolas" pitchFamily="49" charset="0"/>
              </a:rPr>
              <a:t>Φυσικές καταστροφές: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Σεισμοί, πλημμύρες, φωτιές, τυφώνες</a:t>
            </a:r>
          </a:p>
          <a:p>
            <a:pPr>
              <a:lnSpc>
                <a:spcPct val="90000"/>
              </a:lnSpc>
            </a:pPr>
            <a:r>
              <a:rPr lang="el-GR" b="1" dirty="0" smtClean="0">
                <a:latin typeface="Consolas" pitchFamily="49" charset="0"/>
                <a:cs typeface="Consolas" pitchFamily="49" charset="0"/>
              </a:rPr>
              <a:t>Καταστροφές που προκαλούνται από τον άνθρωπο: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ναυάγια, αεροπορικά, αυτοκινητιστικά, πυρηνικά ατυχήματα</a:t>
            </a:r>
          </a:p>
          <a:p>
            <a:pPr>
              <a:lnSpc>
                <a:spcPct val="90000"/>
              </a:lnSpc>
            </a:pPr>
            <a:r>
              <a:rPr lang="el-GR" b="1" dirty="0" smtClean="0">
                <a:latin typeface="Consolas" pitchFamily="49" charset="0"/>
                <a:cs typeface="Consolas" pitchFamily="49" charset="0"/>
              </a:rPr>
              <a:t>Πράξεις μαζικής βίας: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βομβιστικές επιθέσεις, τρομοκρατικές ενέργειες, επιθέσεις σε σχολεία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6425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Ψυχοκοινωνική παρέμβαση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908720"/>
            <a:ext cx="7632848" cy="558924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Παραμονή-εργασία ομάδας ειδικών ψυχικής υγείας του ΙΠΚ στους καταυλισμούς του Δήμου Αχαρνών </a:t>
            </a:r>
          </a:p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Οργάνωση χώρου υποδοχής </a:t>
            </a:r>
          </a:p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Κατάρτιση προγράμματος ψυχολογικής υποστήριξης</a:t>
            </a:r>
          </a:p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Δημιουργία διεπιστημονικών ομάδων από: </a:t>
            </a:r>
            <a:br>
              <a:rPr lang="el-GR" dirty="0" smtClean="0">
                <a:latin typeface="Consolas" pitchFamily="49" charset="0"/>
                <a:cs typeface="Consolas" pitchFamily="49" charset="0"/>
              </a:rPr>
            </a:b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Παιδοψυχίατρο</a:t>
            </a:r>
            <a:br>
              <a:rPr lang="el-GR" dirty="0" smtClean="0">
                <a:latin typeface="Consolas" pitchFamily="49" charset="0"/>
                <a:cs typeface="Consolas" pitchFamily="49" charset="0"/>
              </a:rPr>
            </a:b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Ψυχολόγο</a:t>
            </a:r>
            <a:br>
              <a:rPr lang="el-GR" dirty="0" smtClean="0">
                <a:latin typeface="Consolas" pitchFamily="49" charset="0"/>
                <a:cs typeface="Consolas" pitchFamily="49" charset="0"/>
              </a:rPr>
            </a:b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Κοινωνικό λειτουργό</a:t>
            </a:r>
            <a:endParaRPr lang="el-GR" u="sng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thens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sz="2800" b="1" dirty="0" smtClean="0">
                <a:latin typeface="Consolas" pitchFamily="49" charset="0"/>
                <a:cs typeface="Consolas" pitchFamily="49" charset="0"/>
              </a:rPr>
              <a:t>Παρατηρήσεις -Διαπιστώσεις </a:t>
            </a:r>
            <a:br>
              <a:rPr lang="el-GR" sz="2800" b="1" dirty="0" smtClean="0">
                <a:latin typeface="Consolas" pitchFamily="49" charset="0"/>
                <a:cs typeface="Consolas" pitchFamily="49" charset="0"/>
              </a:rPr>
            </a:br>
            <a:r>
              <a:rPr lang="el-GR" sz="2800" b="1" dirty="0" smtClean="0">
                <a:latin typeface="Consolas" pitchFamily="49" charset="0"/>
                <a:cs typeface="Consolas" pitchFamily="49" charset="0"/>
              </a:rPr>
              <a:t>σχετικές με την Ψυχολογική Παρέμβαση</a:t>
            </a:r>
            <a:br>
              <a:rPr lang="el-GR" sz="2800" b="1" dirty="0" smtClean="0">
                <a:latin typeface="Consolas" pitchFamily="49" charset="0"/>
                <a:cs typeface="Consolas" pitchFamily="49" charset="0"/>
              </a:rPr>
            </a:br>
            <a:endParaRPr lang="el-GR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40768"/>
            <a:ext cx="7632848" cy="525658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Πριν το σεισμό απουσία ψυχολογικών υπηρεσιών</a:t>
            </a:r>
          </a:p>
          <a:p>
            <a:pPr eaLnBrk="1" hangingPunct="1">
              <a:lnSpc>
                <a:spcPct val="13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Συχνότερο αίτημα: κοινωνικά προβλήματα </a:t>
            </a:r>
          </a:p>
          <a:p>
            <a:pPr eaLnBrk="1" hangingPunct="1">
              <a:lnSpc>
                <a:spcPct val="13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Στο μεγαλύτερο ποσοστό τα ψυχολογικά προβλήματα προϋπήρχαν του σεισμού</a:t>
            </a:r>
          </a:p>
          <a:p>
            <a:pPr eaLnBrk="1" hangingPunct="1">
              <a:lnSpc>
                <a:spcPct val="13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Οι αγχώδεις γονείς μετέδιδαν στα παιδιά την ανησυχία τους</a:t>
            </a:r>
          </a:p>
          <a:p>
            <a:pPr eaLnBrk="1" hangingPunct="1">
              <a:lnSpc>
                <a:spcPct val="13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Ανάδυση κοινωνικών/ψυχολογικών προβλημάτων μετά την απόσυρση των άλλων υπηρεσιών</a:t>
            </a:r>
          </a:p>
          <a:p>
            <a:pPr eaLnBrk="1" hangingPunct="1">
              <a:lnSpc>
                <a:spcPct val="13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Περιοχές χαμηλού </a:t>
            </a:r>
            <a:r>
              <a:rPr lang="el-GR" sz="2000" dirty="0" err="1" smtClean="0">
                <a:latin typeface="Consolas" pitchFamily="49" charset="0"/>
                <a:cs typeface="Consolas" pitchFamily="49" charset="0"/>
              </a:rPr>
              <a:t>κοινωνικο</a:t>
            </a: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-οικονομικού επιπέδου που είχαν ως αποτέλεσμα φαινόμενα </a:t>
            </a:r>
            <a:r>
              <a:rPr lang="el-GR" sz="2000" dirty="0" err="1" smtClean="0">
                <a:latin typeface="Consolas" pitchFamily="49" charset="0"/>
                <a:cs typeface="Consolas" pitchFamily="49" charset="0"/>
              </a:rPr>
              <a:t>κοινωνιοπαθολογίας</a:t>
            </a: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 (κλοπές, διαπληκτισμοί, διακίνηση ουσιών)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sz="2800" b="1" dirty="0" smtClean="0">
                <a:latin typeface="Consolas" pitchFamily="49" charset="0"/>
                <a:cs typeface="Consolas" pitchFamily="49" charset="0"/>
              </a:rPr>
              <a:t>Παρατηρήσεις – Γενικές διαπιστώσεις</a:t>
            </a:r>
            <a:br>
              <a:rPr lang="el-GR" sz="2800" b="1" dirty="0" smtClean="0">
                <a:latin typeface="Consolas" pitchFamily="49" charset="0"/>
                <a:cs typeface="Consolas" pitchFamily="49" charset="0"/>
              </a:rPr>
            </a:br>
            <a:endParaRPr lang="el-GR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08720"/>
            <a:ext cx="7632848" cy="568863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Υπερπροσφορά υπηρεσιών (κυρίως υλικά αγαθά, εθελοντές ιδιώτες χωρίς έλεγχο)</a:t>
            </a:r>
          </a:p>
          <a:p>
            <a:pPr eaLnBrk="1" hangingPunct="1">
              <a:lnSpc>
                <a:spcPct val="12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Δημιουργία κλίματος ευφορίας τις πρώτες ημέρες</a:t>
            </a:r>
          </a:p>
          <a:p>
            <a:pPr eaLnBrk="1" hangingPunct="1">
              <a:lnSpc>
                <a:spcPct val="12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Ομάδες υπηρεσιών από διαφορετικούς χώρους:</a:t>
            </a:r>
          </a:p>
          <a:p>
            <a:pPr lvl="4">
              <a:lnSpc>
                <a:spcPct val="12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Υπ. Εσωτερικών</a:t>
            </a:r>
          </a:p>
          <a:p>
            <a:pPr lvl="4">
              <a:lnSpc>
                <a:spcPct val="12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Υπ. Υγείας</a:t>
            </a:r>
          </a:p>
          <a:p>
            <a:pPr lvl="4">
              <a:lnSpc>
                <a:spcPct val="12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Στρατός</a:t>
            </a:r>
          </a:p>
          <a:p>
            <a:pPr lvl="4">
              <a:lnSpc>
                <a:spcPct val="12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Ερυθρός Σταυρός</a:t>
            </a:r>
          </a:p>
          <a:p>
            <a:pPr lvl="4">
              <a:lnSpc>
                <a:spcPct val="12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Δήμοι</a:t>
            </a:r>
          </a:p>
          <a:p>
            <a:pPr lvl="4">
              <a:lnSpc>
                <a:spcPct val="12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Πρόσκοποι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Χωρίς συγκεκριμένες αρμοδιότητες και καθήκοντα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Χωρίς οργανωμένο σχέδιο δράσης</a:t>
            </a:r>
          </a:p>
          <a:p>
            <a:pPr eaLnBrk="1" hangingPunct="1">
              <a:lnSpc>
                <a:spcPct val="12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Έλλειψη συντονισμού</a:t>
            </a:r>
            <a:endParaRPr lang="en-GB" sz="2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720080"/>
          </a:xfrm>
        </p:spPr>
        <p:txBody>
          <a:bodyPr anchor="t"/>
          <a:lstStyle/>
          <a:p>
            <a:pPr algn="ctr"/>
            <a:r>
              <a:rPr lang="el-GR" sz="2800" dirty="0" smtClean="0">
                <a:latin typeface="Consolas" pitchFamily="49" charset="0"/>
                <a:cs typeface="Consolas" pitchFamily="49" charset="0"/>
              </a:rPr>
              <a:t>Προτάσεις</a:t>
            </a:r>
            <a:endParaRPr lang="el-GR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892480" cy="5688632"/>
          </a:xfrm>
        </p:spPr>
        <p:txBody>
          <a:bodyPr/>
          <a:lstStyle/>
          <a:p>
            <a:pPr marL="812800" indent="-812800" eaLnBrk="1" hangingPunct="1">
              <a:lnSpc>
                <a:spcPct val="130000"/>
              </a:lnSpc>
              <a:buSzTx/>
              <a:buFontTx/>
              <a:buAutoNum type="romanUcPeriod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Δημιουργία κεντρικού συντονιστικού οργάνου παρέμβασης στην κρίση</a:t>
            </a:r>
          </a:p>
          <a:p>
            <a:pPr marL="812800" indent="-812800" eaLnBrk="1" hangingPunct="1">
              <a:lnSpc>
                <a:spcPct val="130000"/>
              </a:lnSpc>
              <a:buSzTx/>
              <a:buFontTx/>
              <a:buAutoNum type="romanUcPeriod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Δημιουργία εξειδικευμένων ομάδων:</a:t>
            </a:r>
          </a:p>
          <a:p>
            <a:pPr marL="1168400" lvl="1" indent="-711200">
              <a:lnSpc>
                <a:spcPct val="130000"/>
              </a:lnSpc>
              <a:buFont typeface="Wingdings" pitchFamily="2" charset="2"/>
              <a:buChar char="§"/>
              <a:tabLst>
                <a:tab pos="633413" algn="l"/>
              </a:tabLst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Με εκπαιδευτικό ρόλο προς:</a:t>
            </a:r>
          </a:p>
          <a:p>
            <a:pPr marL="1879600" lvl="3" indent="-508000">
              <a:lnSpc>
                <a:spcPct val="13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Εργαζόμενους στις υπηρεσίες άμεσης παρέμβασης (Ερυθρό Σταυρό, Πυροσβεστική, Αστυνομία)</a:t>
            </a:r>
          </a:p>
          <a:p>
            <a:pPr marL="1879600" lvl="3" indent="-508000">
              <a:lnSpc>
                <a:spcPct val="13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Εκπαιδευτικούς</a:t>
            </a:r>
          </a:p>
          <a:p>
            <a:pPr marL="1879600" lvl="3" indent="-508000">
              <a:lnSpc>
                <a:spcPct val="13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Εθελοντικές ομάδες</a:t>
            </a:r>
          </a:p>
          <a:p>
            <a:pPr marL="1524000" lvl="2" indent="-609600" eaLnBrk="1" hangingPunct="1">
              <a:lnSpc>
                <a:spcPct val="130000"/>
              </a:lnSpc>
              <a:buFontTx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  <a:sym typeface="Symbol" pitchFamily="18" charset="2"/>
              </a:rPr>
              <a:t>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Δημιουργία και διακίνηση ενημερωτικού- εκπαιδευτικού υλικού</a:t>
            </a:r>
          </a:p>
          <a:p>
            <a:pPr marL="1168400" lvl="1" indent="-711200" eaLnBrk="1" hangingPunct="1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Με θεραπευτικό ρόλο (ψυχολογική υποστήριξη) προς:</a:t>
            </a:r>
          </a:p>
          <a:p>
            <a:pPr marL="1879600" lvl="3" indent="-508000">
              <a:lnSpc>
                <a:spcPct val="13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Πληγέντες</a:t>
            </a:r>
          </a:p>
          <a:p>
            <a:pPr marL="1879600" lvl="3" indent="-508000">
              <a:lnSpc>
                <a:spcPct val="130000"/>
              </a:lnSpc>
              <a:buClr>
                <a:srgbClr val="CCFFCC"/>
              </a:buClr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Μέλη φορέων παροχής άμεσης βοήθειας και ανακούφισης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</a:t>
            </a:r>
            <a:endParaRPr lang="en-GB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12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endParaRPr lang="en-GB" sz="2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7622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6425" cy="2151112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Ψυχολογικές επιπτώσεις του σεισμού της Αθήνας σε παιδιά και εφήβους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igio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04934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r>
              <a:rPr lang="el-GR" b="1" dirty="0" smtClean="0">
                <a:latin typeface="Consolas" pitchFamily="49" charset="0"/>
                <a:cs typeface="Consolas" pitchFamily="49" charset="0"/>
              </a:rPr>
              <a:t>Σκοπός της έρευνας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49488"/>
            <a:ext cx="7632848" cy="3699792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Ψυχολογικές επιπτώσεις του σεισμού της Αθήνας σε παιδιά και εφήβους στην κοινότητα των </a:t>
            </a:r>
            <a:r>
              <a:rPr lang="el-GR" u="sng" dirty="0" err="1" smtClean="0">
                <a:latin typeface="Consolas" pitchFamily="49" charset="0"/>
                <a:cs typeface="Consolas" pitchFamily="49" charset="0"/>
              </a:rPr>
              <a:t>Θρακομακεδόνων</a:t>
            </a:r>
            <a:endParaRPr lang="el-GR" u="sng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Ομάδα ελέγχου από την κοινότητα </a:t>
            </a:r>
            <a:r>
              <a:rPr lang="el-GR" u="sng" dirty="0" smtClean="0">
                <a:latin typeface="Consolas" pitchFamily="49" charset="0"/>
                <a:cs typeface="Consolas" pitchFamily="49" charset="0"/>
              </a:rPr>
              <a:t>Παλλήνης</a:t>
            </a:r>
          </a:p>
          <a:p>
            <a:pPr eaLnBrk="1" hangingPunct="1">
              <a:lnSpc>
                <a:spcPct val="14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7 μήνες μετά το σεισμό</a:t>
            </a:r>
          </a:p>
          <a:p>
            <a:pPr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08720"/>
            <a:ext cx="7632848" cy="5256584"/>
          </a:xfrm>
        </p:spPr>
        <p:txBody>
          <a:bodyPr/>
          <a:lstStyle/>
          <a:p>
            <a:pPr>
              <a:buNone/>
            </a:pPr>
            <a:r>
              <a:rPr lang="el-GR" b="1" u="sng" dirty="0" err="1" smtClean="0">
                <a:latin typeface="Consolas" pitchFamily="49" charset="0"/>
                <a:cs typeface="Consolas" pitchFamily="49" charset="0"/>
              </a:rPr>
              <a:t>Θρακομακεδόνες</a:t>
            </a:r>
            <a:endParaRPr lang="el-GR" b="1" u="sng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8.000 κάτοικοι πριν το σεισμό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5.000 κάτοικοι στην απογραφή του 2001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Χωρίς ανθρώπινες απώλειες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Αρκετοί μικροτραυματισμοί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2 καταρρεύσεις κτιρίων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275 κτίρια κρίθηκαν κατεδαφιστέα</a:t>
            </a:r>
          </a:p>
          <a:p>
            <a:pPr>
              <a:buNone/>
            </a:pPr>
            <a:r>
              <a:rPr lang="el-GR" b="1" u="sng" dirty="0" smtClean="0">
                <a:latin typeface="Consolas" pitchFamily="49" charset="0"/>
                <a:cs typeface="Consolas" pitchFamily="49" charset="0"/>
              </a:rPr>
              <a:t>Παλλήνη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Χωρίς ανθρώπινες απώλειες</a:t>
            </a: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23 κτίρια κατεδαφιστέα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0518" cy="1143000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b="1" dirty="0" smtClean="0">
                <a:latin typeface="Consolas" pitchFamily="49" charset="0"/>
                <a:cs typeface="Consolas" pitchFamily="49" charset="0"/>
              </a:rPr>
            </a:b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08720"/>
            <a:ext cx="7632848" cy="5256584"/>
          </a:xfrm>
        </p:spPr>
        <p:txBody>
          <a:bodyPr/>
          <a:lstStyle/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Δ΄, Ε΄, ΣΤ΄ τάξεις δημοτικού, Γυμνάσιο και Λύκειο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Όλοι οι γονείς συναίνεσαν </a:t>
            </a:r>
          </a:p>
          <a:p>
            <a:r>
              <a:rPr lang="el-GR" dirty="0" smtClean="0">
                <a:latin typeface="Consolas" pitchFamily="49" charset="0"/>
                <a:cs typeface="Consolas" pitchFamily="49" charset="0"/>
              </a:rPr>
              <a:t>Ερωτηματολόγια: Έκθεσης και για διερεύνηση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Μετατραυματικής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Διαταραχής, Άγχους και Κατάθλιψης</a:t>
            </a:r>
          </a:p>
          <a:p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561 παιδιά στους </a:t>
            </a:r>
            <a:r>
              <a:rPr lang="el-GR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Θρακομακεδόνες</a:t>
            </a:r>
            <a:endParaRPr lang="en-GB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596 παιδιά στην Παλλήνη</a:t>
            </a: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4001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Ερωτηματολόγιο Έκθεσης </a:t>
            </a:r>
            <a:br>
              <a:rPr lang="el-GR" sz="3200" b="1" dirty="0" smtClean="0">
                <a:latin typeface="Consolas" pitchFamily="49" charset="0"/>
                <a:cs typeface="Consolas" pitchFamily="49" charset="0"/>
              </a:rPr>
            </a:br>
            <a:endParaRPr lang="el-GR" sz="3200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18487" cy="49244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u="sng" dirty="0" smtClean="0">
                <a:latin typeface="Consolas" pitchFamily="49" charset="0"/>
                <a:cs typeface="Consolas" pitchFamily="49" charset="0"/>
              </a:rPr>
              <a:t>34 ερωτήσεις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6. Έμεινες για κάποιο χρονικό διάστημα μετά το σεισμό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	Σε σκηνή. Εάν ναι, για πόσες μέρες ή μήνες; </a:t>
            </a:r>
            <a:r>
              <a:rPr lang="el-GR" sz="1800" u="sng" dirty="0" smtClean="0">
                <a:latin typeface="Consolas" pitchFamily="49" charset="0"/>
                <a:cs typeface="Consolas" pitchFamily="49" charset="0"/>
              </a:rPr>
              <a:t>_________ 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	Σε αυτοκίνητο. Εάν ναι, για πόσες μέρες ή μήνες; </a:t>
            </a:r>
            <a:r>
              <a:rPr lang="el-GR" sz="1800" u="sng" dirty="0" smtClean="0">
                <a:latin typeface="Consolas" pitchFamily="49" charset="0"/>
                <a:cs typeface="Consolas" pitchFamily="49" charset="0"/>
              </a:rPr>
              <a:t>______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	Σε τροχόσπιτο. Εάν ναι, για πόσες μέρες ή μήνες; </a:t>
            </a:r>
            <a:r>
              <a:rPr lang="el-GR" sz="1800" u="sng" dirty="0" smtClean="0">
                <a:latin typeface="Consolas" pitchFamily="49" charset="0"/>
                <a:cs typeface="Consolas" pitchFamily="49" charset="0"/>
              </a:rPr>
              <a:t>_______</a:t>
            </a:r>
            <a:endParaRPr lang="el-GR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	Σε καταυλισμό. Εάν ναι, για πόσες μέρες ή μήνες; </a:t>
            </a:r>
            <a:r>
              <a:rPr lang="el-GR" sz="1800" u="sng" dirty="0" smtClean="0">
                <a:latin typeface="Consolas" pitchFamily="49" charset="0"/>
                <a:cs typeface="Consolas" pitchFamily="49" charset="0"/>
              </a:rPr>
              <a:t>_______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	Σε φιλικό/</a:t>
            </a:r>
            <a:r>
              <a:rPr lang="el-GR" sz="1800" dirty="0" err="1" smtClean="0">
                <a:latin typeface="Consolas" pitchFamily="49" charset="0"/>
                <a:cs typeface="Consolas" pitchFamily="49" charset="0"/>
              </a:rPr>
              <a:t>συγγ 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σπίτι. Εάν ναι, για πόσες μέρες ή μήνες; </a:t>
            </a:r>
            <a:r>
              <a:rPr lang="el-GR" sz="1800" u="sng" dirty="0" smtClean="0">
                <a:latin typeface="Consolas" pitchFamily="49" charset="0"/>
                <a:cs typeface="Consolas" pitchFamily="49" charset="0"/>
              </a:rPr>
              <a:t>__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	Αλλού. Εάν ναι, για πόσες μέρες ή μήνες; </a:t>
            </a:r>
            <a:r>
              <a:rPr lang="el-GR" sz="1800" u="sng" dirty="0" smtClean="0">
                <a:latin typeface="Consolas" pitchFamily="49" charset="0"/>
                <a:cs typeface="Consolas" pitchFamily="49" charset="0"/>
              </a:rPr>
              <a:t>___ _____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13. Έχασες κάποια αγαπημένα σου πράγματα εξ αιτίας του σεισμού;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22. Τι σε τρόμαξε περισσότερο από αυτά που είδες στην τηλεόραση σχετικά με  το σεισμό;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6033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Αναμνήσεις δύσκολων εμπειριών</a:t>
            </a:r>
            <a:r>
              <a:rPr lang="en-US" sz="3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sz="3200" b="1" dirty="0" smtClean="0">
                <a:latin typeface="Consolas" pitchFamily="49" charset="0"/>
                <a:cs typeface="Consolas" pitchFamily="49" charset="0"/>
              </a:rPr>
            </a:br>
            <a:endParaRPr lang="el-GR" sz="3200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7561263" cy="432048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u="sng" dirty="0" smtClean="0">
                <a:latin typeface="Consolas" pitchFamily="49" charset="0"/>
                <a:cs typeface="Consolas" pitchFamily="49" charset="0"/>
              </a:rPr>
              <a:t>13 ερωτήσεις</a:t>
            </a:r>
            <a:r>
              <a:rPr lang="el-GR" sz="2000" b="1" dirty="0" smtClean="0">
                <a:latin typeface="Consolas" pitchFamily="49" charset="0"/>
                <a:cs typeface="Consolas" pitchFamily="49" charset="0"/>
              </a:rPr>
              <a:t>          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l-GR" sz="1800" b="1" dirty="0" smtClean="0">
                <a:latin typeface="Consolas" pitchFamily="49" charset="0"/>
                <a:cs typeface="Consolas" pitchFamily="49" charset="0"/>
              </a:rPr>
              <a:t>(καθόλου,</a:t>
            </a:r>
            <a:r>
              <a:rPr lang="el-GR" sz="1800" b="1" dirty="0" smtClean="0"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lang="el-GR" sz="1800" b="1" dirty="0" smtClean="0">
                <a:latin typeface="Consolas" pitchFamily="49" charset="0"/>
                <a:cs typeface="Consolas" pitchFamily="49" charset="0"/>
              </a:rPr>
              <a:t>σπάνια, συχνά, συνέχεια)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l-GR" sz="1800" dirty="0" smtClean="0">
              <a:latin typeface="Consolas" pitchFamily="49" charset="0"/>
              <a:cs typeface="Consolas" pitchFamily="49" charset="0"/>
            </a:endParaRP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1. Σκέφτεσαι ακόμη τον σεισμό και αν δεν το θέλεις; 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4. Αναστατώνεσαι ή έχεις έντονα συναισθήματα όταν τον σκέφτεσαι;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6. Αποφεύγεις μέρη ή καταστάσεις που σου τον θυμίζουν;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12. Είσαι σε ετοιμότητα και πιο προσεκτικός ακόμη και αν δεν υπάρχει ιδιαίτερος λόγος;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3874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Πίνακας αντιδράσεων</a:t>
            </a:r>
            <a:r>
              <a:rPr lang="en-US" sz="3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l-GR" sz="3200" b="1" dirty="0" smtClean="0">
                <a:latin typeface="Consolas" pitchFamily="49" charset="0"/>
                <a:cs typeface="Consolas" pitchFamily="49" charset="0"/>
              </a:rPr>
            </a:br>
            <a:endParaRPr lang="el-GR" sz="3200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48712" cy="467995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u="sng" dirty="0" smtClean="0">
                <a:latin typeface="Consolas" pitchFamily="49" charset="0"/>
                <a:cs typeface="Consolas" pitchFamily="49" charset="0"/>
              </a:rPr>
              <a:t>12 ερωτήσεις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l-GR" sz="1800" b="1" dirty="0" smtClean="0">
                <a:latin typeface="Consolas" pitchFamily="49" charset="0"/>
                <a:cs typeface="Consolas" pitchFamily="49" charset="0"/>
              </a:rPr>
              <a:t>(καθόλου, σπάνια, μερικές φορές, πολλές φορές, τις περισσότερες φορές)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l-GR" sz="2000" b="1" dirty="0" smtClean="0">
              <a:latin typeface="Consolas" pitchFamily="49" charset="0"/>
              <a:cs typeface="Consolas" pitchFamily="49" charset="0"/>
            </a:endParaRP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 1. Κοιτάζω γύρω μου να δω μήπως υπάρχει κίνδυνος ή πράγματα που με κάνουν να φοβάμαι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5. Βλέπω όνειρα σχετικά με τον σεισμό ή άλλα άσχημα όνειρα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6. Αντιδρώ ή αισθάνομαι σαν να γυρνάω πίσω και να τα ξαναζήσω όλα από την αρχή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12. Δυσκολεύομαι να κοιμηθώ ή ξυπνάω συχνά κατά την διάρκεια της νύχτας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3874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Ερωτηματολόγιο κατάθλιψης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8064896" cy="4608512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u="sng" dirty="0" smtClean="0">
                <a:latin typeface="Consolas" pitchFamily="49" charset="0"/>
                <a:cs typeface="Consolas" pitchFamily="49" charset="0"/>
              </a:rPr>
              <a:t>19 ερωτήσεις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Consolas" pitchFamily="49" charset="0"/>
                <a:cs typeface="Consolas" pitchFamily="49" charset="0"/>
              </a:rPr>
              <a:t>    			</a:t>
            </a:r>
            <a:r>
              <a:rPr lang="el-GR" sz="1800" b="1" dirty="0" smtClean="0">
                <a:latin typeface="Consolas" pitchFamily="49" charset="0"/>
                <a:cs typeface="Consolas" pitchFamily="49" charset="0"/>
              </a:rPr>
              <a:t>(τις περισσότερες φορές, μερικές φορές, ποτέ)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l-GR" sz="2000" b="1" dirty="0" smtClean="0">
              <a:latin typeface="Consolas" pitchFamily="49" charset="0"/>
              <a:cs typeface="Consolas" pitchFamily="49" charset="0"/>
            </a:endParaRP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 3. Το μόνο που βλέπω στο μέλλον είναι κακά πράγματα και δυσάρεστες καταστάσεις παρά καλά πράγματα και ευχάριστες καταστάσεις</a:t>
            </a: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 8. Έχω πολύ ενεργητικότητα, είμαι ζωηρό παιδί</a:t>
            </a: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 15. Βλέπω τρομακτικά ή άσχημα όνειρα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93538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Ερωτηματολόγιο Άγχους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6792"/>
            <a:ext cx="8713788" cy="5040858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u="sng" dirty="0" smtClean="0">
                <a:latin typeface="Consolas" pitchFamily="49" charset="0"/>
                <a:cs typeface="Consolas" pitchFamily="49" charset="0"/>
              </a:rPr>
              <a:t>45 ερωτήσεις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2000" b="1" dirty="0" smtClean="0">
                <a:latin typeface="Consolas" pitchFamily="49" charset="0"/>
                <a:cs typeface="Consolas" pitchFamily="49" charset="0"/>
              </a:rPr>
              <a:t>    			</a:t>
            </a:r>
            <a:r>
              <a:rPr lang="el-GR" sz="1800" b="1" dirty="0" smtClean="0">
                <a:latin typeface="Consolas" pitchFamily="49" charset="0"/>
                <a:cs typeface="Consolas" pitchFamily="49" charset="0"/>
              </a:rPr>
              <a:t>(ποτέ, μερικές φορές, συχνά, πάντα)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l-GR" sz="1800" dirty="0" smtClean="0">
              <a:latin typeface="Consolas" pitchFamily="49" charset="0"/>
              <a:cs typeface="Consolas" pitchFamily="49" charset="0"/>
            </a:endParaRP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12. Ανησυχώ ότι κάτι κακό μπορεί να συμβεί σε κάποιον από την οικογένεια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14. Αισθάνομαι την ανάγκη να ελέγχω ξανά και ξανά αν έχω κάνει κάτι σωστά 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15. Φοβάμαι να κοιμάμαι μόνος/η μου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19. Μου φαίνεται ότι δεν μπορώ να βγάλω τις κακές ή ανόητες σκέψεις από το μυαλό μου</a:t>
            </a: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32856"/>
            <a:ext cx="6984776" cy="4176464"/>
          </a:xfrm>
        </p:spPr>
        <p:txBody>
          <a:bodyPr/>
          <a:lstStyle/>
          <a:p>
            <a:pPr marL="0" indent="0">
              <a:buNone/>
            </a:pPr>
            <a:r>
              <a:rPr lang="el-GR" u="sng" dirty="0" smtClean="0">
                <a:latin typeface="Consolas" pitchFamily="49" charset="0"/>
                <a:cs typeface="Consolas" pitchFamily="49" charset="0"/>
              </a:rPr>
              <a:t>Τραύμα στην παιδική ηλικία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: Το ψυχολογικό αποτέλεσμα  ενός ξαφνικού εξωτερικού γεγονότος το οποίο καθιστά το άτομο παροδικά αβοήθητο και διασπά τις  προηγούμενες συνήθεις προσαρμοστικές και αμυντικές λειτουργίες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του</a:t>
            </a:r>
          </a:p>
          <a:p>
            <a:pPr marL="0" indent="0"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346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3425" cy="93538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Αποτελέσματα έρευνας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2" y="1340768"/>
            <a:ext cx="8713788" cy="5040858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Στους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Θρακομακεδόνες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: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</a:t>
            </a: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ατάθλιψη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     0.036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Προσβολή πανικού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0.009</a:t>
            </a: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Άγχος αποχωρισμού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0.001</a:t>
            </a: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               Κοινωνική φοβία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0.044</a:t>
            </a: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l-GR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Ψυχαν</a:t>
            </a: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el-GR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καταναγκ</a:t>
            </a: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&lt;0.001</a:t>
            </a: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                 </a:t>
            </a:r>
            <a:r>
              <a:rPr lang="el-GR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Γενικ.άγχος</a:t>
            </a: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&lt;0.001</a:t>
            </a: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</a:t>
            </a:r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el-GR" u="sng" dirty="0" err="1" smtClean="0">
                <a:latin typeface="Consolas" pitchFamily="49" charset="0"/>
                <a:cs typeface="Consolas" pitchFamily="49" charset="0"/>
              </a:rPr>
              <a:t>Μετατραυματικά</a:t>
            </a:r>
            <a:r>
              <a:rPr lang="el-GR" u="sng" dirty="0" smtClean="0">
                <a:latin typeface="Consolas" pitchFamily="49" charset="0"/>
                <a:cs typeface="Consolas" pitchFamily="49" charset="0"/>
              </a:rPr>
              <a:t> συμπτώματα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 &lt;0.001</a:t>
            </a:r>
          </a:p>
          <a:p>
            <a:pPr eaLnBrk="1" hangingPunct="1">
              <a:buClr>
                <a:srgbClr val="CCFFCC"/>
              </a:buClr>
              <a:buSzTx/>
              <a:buNone/>
              <a:defRPr/>
            </a:pPr>
            <a:r>
              <a:rPr lang="el-GR" dirty="0" smtClean="0">
                <a:solidFill>
                  <a:srgbClr val="CCFFCC"/>
                </a:solidFill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Παρείσδυση &lt;0.001</a:t>
            </a:r>
          </a:p>
          <a:p>
            <a:pPr eaLnBrk="1" hangingPunct="1">
              <a:buClr>
                <a:srgbClr val="CCFFCC"/>
              </a:buClr>
              <a:buSzTx/>
              <a:buNone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             Αποφυγή  &lt;0.001</a:t>
            </a:r>
          </a:p>
          <a:p>
            <a:pPr eaLnBrk="1" hangingPunct="1">
              <a:buClr>
                <a:srgbClr val="CCFFCC"/>
              </a:buClr>
              <a:buSzTx/>
              <a:buNone/>
              <a:defRPr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                      Διέγερση	&lt;0.001</a:t>
            </a:r>
            <a:endParaRPr lang="en-GB" dirty="0" smtClean="0">
              <a:latin typeface="Consolas" pitchFamily="49" charset="0"/>
              <a:cs typeface="Consolas" pitchFamily="49" charset="0"/>
            </a:endParaRPr>
          </a:p>
          <a:p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7884368" y="404664"/>
            <a:ext cx="504056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1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353425" cy="7647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Consolas" pitchFamily="49" charset="0"/>
                <a:cs typeface="Consolas" pitchFamily="49" charset="0"/>
              </a:rPr>
              <a:t>Αποτελέσματα έρευνας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2" y="764704"/>
            <a:ext cx="8713788" cy="6093296"/>
          </a:xfrm>
        </p:spPr>
        <p:txBody>
          <a:bodyPr/>
          <a:lstStyle/>
          <a:p>
            <a:pPr>
              <a:buNone/>
            </a:pPr>
            <a:r>
              <a:rPr lang="el-GR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Η εμφάνιση της </a:t>
            </a:r>
            <a:r>
              <a:rPr lang="el-GR" sz="2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κατάθλιψης</a:t>
            </a:r>
            <a:r>
              <a:rPr lang="el-GR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είχε σχέση με: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Καταστροφή αγαπημένων πραγμάτων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Ανησυχία για άλλους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Κίνδυνο για τη ζωή του</a:t>
            </a:r>
          </a:p>
          <a:p>
            <a:pPr eaLnBrk="1" hangingPunct="1">
              <a:lnSpc>
                <a:spcPct val="80000"/>
              </a:lnSpc>
              <a:buClr>
                <a:srgbClr val="CCFFCC"/>
              </a:buClr>
              <a:buSzTx/>
              <a:buNone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Τα </a:t>
            </a:r>
            <a:r>
              <a:rPr lang="el-GR" sz="2000" b="1" u="sng" dirty="0" smtClean="0">
                <a:latin typeface="Consolas" pitchFamily="49" charset="0"/>
                <a:cs typeface="Consolas" pitchFamily="49" charset="0"/>
              </a:rPr>
              <a:t>αγχώδη συμπτώματα</a:t>
            </a: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Τραυματισμός του ίδιου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Καταστροφή αγαπημένων πραγμάτων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Ανησυχία για άλλους </a:t>
            </a:r>
          </a:p>
          <a:p>
            <a:pPr indent="11113" eaLnBrk="1" hangingPunct="1">
              <a:lnSpc>
                <a:spcPct val="8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Κίνδυνο για τη ζωή του</a:t>
            </a:r>
          </a:p>
          <a:p>
            <a:pPr eaLnBrk="1" hangingPunct="1">
              <a:lnSpc>
                <a:spcPct val="80000"/>
              </a:lnSpc>
              <a:buClr>
                <a:srgbClr val="CCFFCC"/>
              </a:buClr>
              <a:buSzTx/>
              <a:buNone/>
              <a:defRPr/>
            </a:pP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Τα </a:t>
            </a:r>
            <a:r>
              <a:rPr lang="el-GR" sz="2000" b="1" u="sng" dirty="0" err="1" smtClean="0">
                <a:latin typeface="Consolas" pitchFamily="49" charset="0"/>
                <a:cs typeface="Consolas" pitchFamily="49" charset="0"/>
              </a:rPr>
              <a:t>μετατραυματικά</a:t>
            </a:r>
            <a:r>
              <a:rPr lang="el-GR" sz="2000" dirty="0" smtClean="0">
                <a:latin typeface="Consolas" pitchFamily="49" charset="0"/>
                <a:cs typeface="Consolas" pitchFamily="49" charset="0"/>
              </a:rPr>
              <a:t> συμπτώματα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solidFill>
                  <a:srgbClr val="CCFF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Τραυματισμός του ίδιου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Τραυματισμός αγαπημένου προσώπου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Ζημιά στο σπίτι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Καταστροφή αγαπημένων πραγμάτων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Ανησυχία για άλλους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Κίνδυνος για τη ζωή του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Παγιδεύτηκε ο ίδιος </a:t>
            </a:r>
          </a:p>
          <a:p>
            <a:pPr indent="11113" eaLnBrk="1" hangingPunct="1">
              <a:lnSpc>
                <a:spcPct val="110000"/>
              </a:lnSpc>
              <a:buClr>
                <a:srgbClr val="CCFFCC"/>
              </a:buClr>
              <a:buSzTx/>
              <a:buFont typeface="Wingdings" pitchFamily="2" charset="2"/>
              <a:buChar char="§"/>
              <a:defRPr/>
            </a:pP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 Ακόμα δε μένει σπίτι του</a:t>
            </a:r>
          </a:p>
          <a:p>
            <a:pPr>
              <a:buNone/>
            </a:pPr>
            <a:endParaRPr lang="el-GR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7884368" y="404664"/>
            <a:ext cx="504056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2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τοκ φωτογραφίες με δικαίωμα ελεύθερης χρήσης: παιχνίδι πάρκων κατσικιών. εικόνα: 6735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692"/>
            <a:ext cx="9144000" cy="7061692"/>
          </a:xfrm>
          <a:prstGeom prst="rect">
            <a:avLst/>
          </a:prstGeom>
          <a:noFill/>
        </p:spPr>
      </p:pic>
      <p:sp>
        <p:nvSpPr>
          <p:cNvPr id="4" name="3 - Στρογγυλεμένο ορθογώνιο"/>
          <p:cNvSpPr/>
          <p:nvPr/>
        </p:nvSpPr>
        <p:spPr>
          <a:xfrm>
            <a:off x="2339752" y="260648"/>
            <a:ext cx="44644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Σας ευχαριστώ</a:t>
            </a:r>
            <a:endParaRPr lang="el-GR" sz="32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Ο σεισμός ως τραυματική εμπειρία</a:t>
            </a: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132856"/>
            <a:ext cx="6552728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Οι </a:t>
            </a:r>
            <a:r>
              <a:rPr lang="el-GR" u="sng" dirty="0" smtClean="0">
                <a:latin typeface="Consolas" pitchFamily="49" charset="0"/>
                <a:cs typeface="Consolas" pitchFamily="49" charset="0"/>
              </a:rPr>
              <a:t>φυσικές καταστροφές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είναι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στρεσσογόνα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γεγονότα που μπορεί να αποτελέσουν τραυματική εμπειρία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Ο </a:t>
            </a:r>
            <a:r>
              <a:rPr lang="el-GR" u="sng" dirty="0" smtClean="0">
                <a:latin typeface="Consolas" pitchFamily="49" charset="0"/>
                <a:cs typeface="Consolas" pitchFamily="49" charset="0"/>
              </a:rPr>
              <a:t>σεισμός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αποτελεί τραυματική εμπειρία διότι προκαλεί έντονο φόβο, τρόμο και αίσθημα αβοήθητου 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Οι άνθρωποι μπορεί να εμφανίζουν σοβαρή ψυχοπαθολογία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Τα παιδιά είναι περισσότερο ευάλωτα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Ιδιαιτερότητες του σεισμού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32856"/>
            <a:ext cx="6984776" cy="4176464"/>
          </a:xfrm>
        </p:spPr>
        <p:txBody>
          <a:bodyPr/>
          <a:lstStyle/>
          <a:p>
            <a:pPr marL="354013" indent="-354013"/>
            <a:r>
              <a:rPr lang="el-GR" dirty="0" smtClean="0">
                <a:latin typeface="Consolas" pitchFamily="49" charset="0"/>
                <a:cs typeface="Consolas" pitchFamily="49" charset="0"/>
              </a:rPr>
              <a:t>Δεν υπάρχει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προβλεψιμότητα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ή/και περιοδικότητα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Δεν υπάρχει κλιμάκωση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Μειώνεται η αίσθηση ελέγχου</a:t>
            </a:r>
          </a:p>
          <a:p>
            <a:pPr marL="354013" indent="-354013"/>
            <a:r>
              <a:rPr lang="el-GR" dirty="0" smtClean="0">
                <a:latin typeface="Consolas" pitchFamily="49" charset="0"/>
                <a:cs typeface="Consolas" pitchFamily="49" charset="0"/>
              </a:rPr>
              <a:t>Οι μετασεισμοί λειτουργούν ως </a:t>
            </a:r>
            <a:r>
              <a:rPr lang="el-GR" dirty="0" err="1" smtClean="0">
                <a:latin typeface="Consolas" pitchFamily="49" charset="0"/>
                <a:cs typeface="Consolas" pitchFamily="49" charset="0"/>
              </a:rPr>
              <a:t>υπενθυμητές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 του τραύματος</a:t>
            </a:r>
          </a:p>
          <a:p>
            <a:pPr marL="0" indent="0">
              <a:buNone/>
            </a:pP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8914" name="Picture 2" descr="http://posterous.com/getfile/files.posterous.com/alittlebitofeverything/hHoiw10Kmizsyl33ZsRAD0Di0A0o1s8OeuAzxGGM2j9OBFjVM9HwcSdBdW9A/earthquake_table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46240"/>
            <a:ext cx="2411760" cy="2411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7313612" cy="1470025"/>
          </a:xfrm>
        </p:spPr>
        <p:txBody>
          <a:bodyPr anchor="t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Ψυχολογικές επιπτώσεις στην οικογένεια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3" y="2204864"/>
            <a:ext cx="7313612" cy="3433936"/>
          </a:xfrm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Τα μέλη αλληλοϋποστηρίζονται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Σημαντικό ποσοστό γονιών εμφανίζει ψυχολογικά προβλήματα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 Τα παιδιά τους επηρεάζονται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Χρειάζονται φυσική παρουσία και διαθεσιμότητα των γονιών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l-GR" dirty="0" smtClean="0">
                <a:latin typeface="Consolas" pitchFamily="49" charset="0"/>
                <a:cs typeface="Consolas" pitchFamily="49" charset="0"/>
              </a:rPr>
              <a:t>Πρόβλημα η ανάγκη μετακίνησης της οικογένειας  </a:t>
            </a: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3 - Εικόνα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581128"/>
            <a:ext cx="2627783" cy="22768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316662" cy="1143000"/>
          </a:xfrm>
        </p:spPr>
        <p:txBody>
          <a:bodyPr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Συνήθεις αντιδράσεις των παιδιών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32856"/>
            <a:ext cx="6984776" cy="4536504"/>
          </a:xfrm>
        </p:spPr>
        <p:txBody>
          <a:bodyPr/>
          <a:lstStyle/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Άρνηση να πάνε σχολείο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Συμπεριφορά προσκόλλησης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Επίμονοι σχετικοί φόβοι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Διαταραχές ύπνου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Κακή συμπεριφορά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Σωματικά ενοχλήματα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Απόσυρση και απομόνωση</a:t>
            </a:r>
          </a:p>
          <a:p>
            <a:pPr marL="0" indent="0"/>
            <a:r>
              <a:rPr lang="el-GR" dirty="0" smtClean="0">
                <a:latin typeface="Consolas" pitchFamily="49" charset="0"/>
                <a:cs typeface="Consolas" pitchFamily="49" charset="0"/>
              </a:rPr>
              <a:t> Νωθρότητα και μειωμένη δραστηριότητα</a:t>
            </a:r>
          </a:p>
          <a:p>
            <a:pPr marL="354013" indent="-354013"/>
            <a:r>
              <a:rPr lang="el-GR" dirty="0" smtClean="0">
                <a:latin typeface="Consolas" pitchFamily="49" charset="0"/>
                <a:cs typeface="Consolas" pitchFamily="49" charset="0"/>
              </a:rPr>
              <a:t>Υπερβολική ενασχόληση με τα γεγονότα του σεισμού</a:t>
            </a:r>
          </a:p>
          <a:p>
            <a:pPr marL="0" indent="0"/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/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172400" y="404664"/>
            <a:ext cx="432048" cy="28803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nsolas" pitchFamily="49" charset="0"/>
                <a:cs typeface="Consolas" pitchFamily="49" charset="0"/>
              </a:rPr>
              <a:t>1</a:t>
            </a:r>
            <a:endParaRPr lang="el-GR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194_slide">
  <a:themeElements>
    <a:clrScheme name="Θέμα του Offic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Θέμα του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ind_4194_slide</Template>
  <TotalTime>1162</TotalTime>
  <Words>1538</Words>
  <Application>Microsoft Office PowerPoint</Application>
  <PresentationFormat>On-screen Show (4:3)</PresentationFormat>
  <Paragraphs>325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ind_4194_slide</vt:lpstr>
      <vt:lpstr>1_Default Design</vt:lpstr>
      <vt:lpstr>Οι ψυχολογικές επιπτώσεις των σεισμών στα παιδιά </vt:lpstr>
      <vt:lpstr>Καταστροφές</vt:lpstr>
      <vt:lpstr>Καταστροφικά γεγονότα</vt:lpstr>
      <vt:lpstr>Slide 4</vt:lpstr>
      <vt:lpstr>Slide 5</vt:lpstr>
      <vt:lpstr>Ο σεισμός ως τραυματική εμπειρία</vt:lpstr>
      <vt:lpstr>Ιδιαιτερότητες του σεισμού</vt:lpstr>
      <vt:lpstr>Ψυχολογικές επιπτώσεις στην οικογένεια</vt:lpstr>
      <vt:lpstr>Συνήθεις αντιδράσεις των παιδιών</vt:lpstr>
      <vt:lpstr>Συνήθεις αντιδράσεις των παιδιών</vt:lpstr>
      <vt:lpstr>Παράγοντες που επηρεάζουν τις αντιδράσεις των παιδιών</vt:lpstr>
      <vt:lpstr>Διαταραχή Μετατραυματικού Στρες</vt:lpstr>
      <vt:lpstr>Διαταραχή Μετατραυματικού Στρες Συμπτώματα</vt:lpstr>
      <vt:lpstr>Διαταραχή Μετατραυματικού Στρες Συμπτώματα</vt:lpstr>
      <vt:lpstr>Διαταραχή Μετατραυματικού Στρες Συμπτώματα</vt:lpstr>
      <vt:lpstr>Άλλες σοβαρές διαταραχές</vt:lpstr>
      <vt:lpstr>Τι πρέπει να κάνουν οι γονείς</vt:lpstr>
      <vt:lpstr>Slide 18</vt:lpstr>
      <vt:lpstr>Τι πρέπει να κάνουν οι γονείς</vt:lpstr>
      <vt:lpstr>Τι πρέπει να κάνουν οι γονείς</vt:lpstr>
      <vt:lpstr>Τι πρέπει να κάνουν οι γονείς</vt:lpstr>
      <vt:lpstr> Τι πρέπει να κάνουν οι εκπαιδευτικοί</vt:lpstr>
      <vt:lpstr> Τι πρέπει να κάνουν οι εκπαιδευτικοί</vt:lpstr>
      <vt:lpstr> Τι πρέπει να κάνουν οι εκπαιδευτικοί</vt:lpstr>
      <vt:lpstr>Slide 25</vt:lpstr>
      <vt:lpstr> Τι πρέπει να κάνουν οι εκπαιδευτικοί</vt:lpstr>
      <vt:lpstr> Ο σεισμός της Αθήνας</vt:lpstr>
      <vt:lpstr>Slide 28</vt:lpstr>
      <vt:lpstr>Slide 29</vt:lpstr>
      <vt:lpstr>Ψυχοκοινωνική παρέμβαση</vt:lpstr>
      <vt:lpstr> </vt:lpstr>
      <vt:lpstr>Slide 32</vt:lpstr>
      <vt:lpstr>Παρατηρήσεις -Διαπιστώσεις  σχετικές με την Ψυχολογική Παρέμβαση </vt:lpstr>
      <vt:lpstr>Slide 34</vt:lpstr>
      <vt:lpstr>Παρατηρήσεις – Γενικές διαπιστώσεις </vt:lpstr>
      <vt:lpstr>Slide 36</vt:lpstr>
      <vt:lpstr>Προτάσεις</vt:lpstr>
      <vt:lpstr>Slide 38</vt:lpstr>
      <vt:lpstr>Ψυχολογικές επιπτώσεις του σεισμού της Αθήνας σε παιδιά και εφήβους</vt:lpstr>
      <vt:lpstr> Σκοπός της έρευνας</vt:lpstr>
      <vt:lpstr> </vt:lpstr>
      <vt:lpstr>Slide 42</vt:lpstr>
      <vt:lpstr> </vt:lpstr>
      <vt:lpstr>Ερωτηματολόγιο Έκθεσης  </vt:lpstr>
      <vt:lpstr>Slide 45</vt:lpstr>
      <vt:lpstr>Αναμνήσεις δύσκολων εμπειριών  </vt:lpstr>
      <vt:lpstr>Πίνακας αντιδράσεων  </vt:lpstr>
      <vt:lpstr>Ερωτηματολόγιο κατάθλιψης</vt:lpstr>
      <vt:lpstr>Ερωτηματολόγιο Άγχους</vt:lpstr>
      <vt:lpstr>Slide 50</vt:lpstr>
      <vt:lpstr>Αποτελέσματα έρευνας</vt:lpstr>
      <vt:lpstr>Αποτελέσματα έρευνας</vt:lpstr>
      <vt:lpstr>Slide 53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PSYX-TEEN1</dc:creator>
  <cp:lastModifiedBy>theater</cp:lastModifiedBy>
  <cp:revision>84</cp:revision>
  <dcterms:created xsi:type="dcterms:W3CDTF">2012-11-16T11:20:23Z</dcterms:created>
  <dcterms:modified xsi:type="dcterms:W3CDTF">2012-11-24T07:10:45Z</dcterms:modified>
</cp:coreProperties>
</file>